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28" r:id="rId1"/>
  </p:sldMasterIdLst>
  <p:sldIdLst>
    <p:sldId id="270" r:id="rId2"/>
    <p:sldId id="293" r:id="rId3"/>
    <p:sldId id="258" r:id="rId4"/>
    <p:sldId id="273" r:id="rId5"/>
    <p:sldId id="272" r:id="rId6"/>
    <p:sldId id="320" r:id="rId7"/>
    <p:sldId id="319" r:id="rId8"/>
    <p:sldId id="282" r:id="rId9"/>
    <p:sldId id="288" r:id="rId10"/>
    <p:sldId id="281" r:id="rId11"/>
    <p:sldId id="280" r:id="rId12"/>
    <p:sldId id="294" r:id="rId13"/>
    <p:sldId id="321" r:id="rId14"/>
    <p:sldId id="295" r:id="rId15"/>
    <p:sldId id="291" r:id="rId16"/>
    <p:sldId id="296" r:id="rId17"/>
    <p:sldId id="302" r:id="rId18"/>
    <p:sldId id="323" r:id="rId19"/>
    <p:sldId id="322" r:id="rId20"/>
    <p:sldId id="297" r:id="rId21"/>
    <p:sldId id="299" r:id="rId22"/>
    <p:sldId id="300" r:id="rId23"/>
    <p:sldId id="324" r:id="rId24"/>
    <p:sldId id="301" r:id="rId25"/>
    <p:sldId id="303" r:id="rId26"/>
    <p:sldId id="305" r:id="rId27"/>
    <p:sldId id="306" r:id="rId28"/>
    <p:sldId id="308" r:id="rId29"/>
    <p:sldId id="315" r:id="rId30"/>
    <p:sldId id="325" r:id="rId31"/>
    <p:sldId id="326" r:id="rId32"/>
    <p:sldId id="316" r:id="rId33"/>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4319A3-5CE3-4425-A354-BDDF40FCEAE1}">
          <p14:sldIdLst>
            <p14:sldId id="270"/>
            <p14:sldId id="293"/>
            <p14:sldId id="258"/>
            <p14:sldId id="273"/>
            <p14:sldId id="272"/>
            <p14:sldId id="320"/>
          </p14:sldIdLst>
        </p14:section>
        <p14:section name="Untitled Section" id="{EC57410E-A96B-4A6E-B914-9DADCB3F2C09}">
          <p14:sldIdLst>
            <p14:sldId id="319"/>
            <p14:sldId id="282"/>
            <p14:sldId id="288"/>
            <p14:sldId id="281"/>
            <p14:sldId id="280"/>
            <p14:sldId id="294"/>
            <p14:sldId id="321"/>
            <p14:sldId id="295"/>
            <p14:sldId id="291"/>
            <p14:sldId id="296"/>
            <p14:sldId id="302"/>
            <p14:sldId id="323"/>
            <p14:sldId id="322"/>
            <p14:sldId id="297"/>
            <p14:sldId id="299"/>
            <p14:sldId id="300"/>
            <p14:sldId id="324"/>
            <p14:sldId id="301"/>
            <p14:sldId id="303"/>
            <p14:sldId id="305"/>
            <p14:sldId id="306"/>
            <p14:sldId id="308"/>
            <p14:sldId id="315"/>
            <p14:sldId id="325"/>
            <p14:sldId id="326"/>
            <p14:sldId id="31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horzBarState="maximized">
    <p:restoredLeft sz="84412" autoAdjust="0"/>
    <p:restoredTop sz="93961" autoAdjust="0"/>
  </p:normalViewPr>
  <p:slideViewPr>
    <p:cSldViewPr>
      <p:cViewPr>
        <p:scale>
          <a:sx n="60" d="100"/>
          <a:sy n="60" d="100"/>
        </p:scale>
        <p:origin x="-1266" y="-66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63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F2493E-3166-4C24-A615-A0D652080CC6}" type="doc">
      <dgm:prSet loTypeId="urn:microsoft.com/office/officeart/2005/8/layout/chevron2" loCatId="list" qsTypeId="urn:microsoft.com/office/officeart/2005/8/quickstyle/3d7" qsCatId="3D" csTypeId="urn:microsoft.com/office/officeart/2005/8/colors/accent1_2" csCatId="accent1" phldr="1"/>
      <dgm:spPr/>
      <dgm:t>
        <a:bodyPr/>
        <a:lstStyle/>
        <a:p>
          <a:pPr rtl="1"/>
          <a:endParaRPr lang="ar-IQ"/>
        </a:p>
      </dgm:t>
    </dgm:pt>
    <dgm:pt modelId="{889A00EB-8C92-4763-8AD3-BC9F806B7655}">
      <dgm:prSet phldrT="[Text]"/>
      <dgm:spPr/>
      <dgm:t>
        <a:bodyPr/>
        <a:lstStyle/>
        <a:p>
          <a:pPr rtl="1"/>
          <a:r>
            <a:rPr lang="ar-IQ" dirty="0" smtClean="0"/>
            <a:t>من الضرورة</a:t>
          </a:r>
          <a:endParaRPr lang="ar-IQ" dirty="0"/>
        </a:p>
      </dgm:t>
    </dgm:pt>
    <dgm:pt modelId="{12CAD5F3-C4B4-4936-8655-5C8EE4FFB3ED}" type="parTrans" cxnId="{E1754432-5BF6-4618-9D5A-F2B2CFBA49E2}">
      <dgm:prSet/>
      <dgm:spPr/>
      <dgm:t>
        <a:bodyPr/>
        <a:lstStyle/>
        <a:p>
          <a:pPr rtl="1"/>
          <a:endParaRPr lang="ar-IQ"/>
        </a:p>
      </dgm:t>
    </dgm:pt>
    <dgm:pt modelId="{C763EE5D-187E-426A-8F99-F1C5D6368724}" type="sibTrans" cxnId="{E1754432-5BF6-4618-9D5A-F2B2CFBA49E2}">
      <dgm:prSet/>
      <dgm:spPr/>
      <dgm:t>
        <a:bodyPr/>
        <a:lstStyle/>
        <a:p>
          <a:pPr rtl="1"/>
          <a:endParaRPr lang="ar-IQ"/>
        </a:p>
      </dgm:t>
    </dgm:pt>
    <dgm:pt modelId="{4FF097D1-BCD5-4210-8F1B-27DEF4D40423}">
      <dgm:prSet phldrT="[Text]"/>
      <dgm:spPr/>
      <dgm:t>
        <a:bodyPr/>
        <a:lstStyle/>
        <a:p>
          <a:pPr rtl="1"/>
          <a:r>
            <a:rPr lang="ar-IQ" dirty="0" smtClean="0">
              <a:solidFill>
                <a:schemeClr val="tx1"/>
              </a:solidFill>
            </a:rPr>
            <a:t>الضروريات: الدين، النفس، النسل، العقل، المال</a:t>
          </a:r>
          <a:r>
            <a:rPr lang="ar-IQ" dirty="0" smtClean="0"/>
            <a:t>.</a:t>
          </a:r>
          <a:endParaRPr lang="ar-IQ" dirty="0"/>
        </a:p>
      </dgm:t>
    </dgm:pt>
    <dgm:pt modelId="{1FB8ED9B-2C68-4299-A4D0-26B58BA91CC6}" type="parTrans" cxnId="{0A02B499-E392-49B6-986B-2DBAD7087677}">
      <dgm:prSet/>
      <dgm:spPr/>
      <dgm:t>
        <a:bodyPr/>
        <a:lstStyle/>
        <a:p>
          <a:pPr rtl="1"/>
          <a:endParaRPr lang="ar-IQ"/>
        </a:p>
      </dgm:t>
    </dgm:pt>
    <dgm:pt modelId="{40C525C7-9AF9-4022-9799-84B5C0FC228D}" type="sibTrans" cxnId="{0A02B499-E392-49B6-986B-2DBAD7087677}">
      <dgm:prSet/>
      <dgm:spPr/>
      <dgm:t>
        <a:bodyPr/>
        <a:lstStyle/>
        <a:p>
          <a:pPr rtl="1"/>
          <a:endParaRPr lang="ar-IQ"/>
        </a:p>
      </dgm:t>
    </dgm:pt>
    <dgm:pt modelId="{8400B1A2-F462-4D68-9CA8-018FBB40FB52}">
      <dgm:prSet phldrT="[Text]"/>
      <dgm:spPr/>
      <dgm:t>
        <a:bodyPr/>
        <a:lstStyle/>
        <a:p>
          <a:pPr rtl="1"/>
          <a:r>
            <a:rPr lang="ar-IQ" dirty="0" smtClean="0"/>
            <a:t>من الحاجة</a:t>
          </a:r>
          <a:endParaRPr lang="ar-IQ" dirty="0"/>
        </a:p>
      </dgm:t>
    </dgm:pt>
    <dgm:pt modelId="{CCB18FBC-704B-4553-8C71-845AF6A7FD77}" type="parTrans" cxnId="{8D28DADA-2178-462E-9E16-7061FEDB483A}">
      <dgm:prSet/>
      <dgm:spPr/>
      <dgm:t>
        <a:bodyPr/>
        <a:lstStyle/>
        <a:p>
          <a:pPr rtl="1"/>
          <a:endParaRPr lang="ar-IQ"/>
        </a:p>
      </dgm:t>
    </dgm:pt>
    <dgm:pt modelId="{F8613E64-6543-479C-AD75-4F895B60A2BE}" type="sibTrans" cxnId="{8D28DADA-2178-462E-9E16-7061FEDB483A}">
      <dgm:prSet/>
      <dgm:spPr/>
      <dgm:t>
        <a:bodyPr/>
        <a:lstStyle/>
        <a:p>
          <a:pPr rtl="1"/>
          <a:endParaRPr lang="ar-IQ"/>
        </a:p>
      </dgm:t>
    </dgm:pt>
    <dgm:pt modelId="{8B4C7DB1-A82D-4204-91DB-9D47C66A2E2E}">
      <dgm:prSet phldrT="[Text]"/>
      <dgm:spPr/>
      <dgm:t>
        <a:bodyPr/>
        <a:lstStyle/>
        <a:p>
          <a:pPr rtl="1"/>
          <a:r>
            <a:rPr lang="ar-IQ" dirty="0" smtClean="0"/>
            <a:t>الحاجيات.</a:t>
          </a:r>
          <a:endParaRPr lang="ar-IQ" dirty="0"/>
        </a:p>
      </dgm:t>
    </dgm:pt>
    <dgm:pt modelId="{A63F24F4-56E5-46D6-993D-488724A754D9}" type="parTrans" cxnId="{0E4097D9-29F6-47C5-9EB6-6A193B4DB8B5}">
      <dgm:prSet/>
      <dgm:spPr/>
      <dgm:t>
        <a:bodyPr/>
        <a:lstStyle/>
        <a:p>
          <a:pPr rtl="1"/>
          <a:endParaRPr lang="ar-IQ"/>
        </a:p>
      </dgm:t>
    </dgm:pt>
    <dgm:pt modelId="{CF710DD8-B768-45FE-BCB9-D2508488CACD}" type="sibTrans" cxnId="{0E4097D9-29F6-47C5-9EB6-6A193B4DB8B5}">
      <dgm:prSet/>
      <dgm:spPr/>
      <dgm:t>
        <a:bodyPr/>
        <a:lstStyle/>
        <a:p>
          <a:pPr rtl="1"/>
          <a:endParaRPr lang="ar-IQ"/>
        </a:p>
      </dgm:t>
    </dgm:pt>
    <dgm:pt modelId="{5B5B35DA-620C-4BF0-87AB-8282E3A56D66}">
      <dgm:prSet phldrT="[Text]"/>
      <dgm:spPr/>
      <dgm:t>
        <a:bodyPr/>
        <a:lstStyle/>
        <a:p>
          <a:pPr rtl="1"/>
          <a:r>
            <a:rPr lang="ar-IQ" dirty="0" smtClean="0"/>
            <a:t>من التكملة</a:t>
          </a:r>
          <a:endParaRPr lang="ar-IQ" dirty="0"/>
        </a:p>
      </dgm:t>
    </dgm:pt>
    <dgm:pt modelId="{DFFAC16E-8E0C-48B8-89BD-88BCF2599E48}" type="parTrans" cxnId="{81F3DDBF-1945-4690-B746-C681D6795E81}">
      <dgm:prSet/>
      <dgm:spPr/>
      <dgm:t>
        <a:bodyPr/>
        <a:lstStyle/>
        <a:p>
          <a:pPr rtl="1"/>
          <a:endParaRPr lang="ar-IQ"/>
        </a:p>
      </dgm:t>
    </dgm:pt>
    <dgm:pt modelId="{E4140D70-453E-45A9-AAC3-E5DA1B5E64D6}" type="sibTrans" cxnId="{81F3DDBF-1945-4690-B746-C681D6795E81}">
      <dgm:prSet/>
      <dgm:spPr/>
      <dgm:t>
        <a:bodyPr/>
        <a:lstStyle/>
        <a:p>
          <a:pPr rtl="1"/>
          <a:endParaRPr lang="ar-IQ"/>
        </a:p>
      </dgm:t>
    </dgm:pt>
    <dgm:pt modelId="{F2FBEC88-3DF1-48C7-99E4-7B9CA17936F6}">
      <dgm:prSet phldrT="[Text]"/>
      <dgm:spPr/>
      <dgm:t>
        <a:bodyPr/>
        <a:lstStyle/>
        <a:p>
          <a:pPr rtl="1"/>
          <a:r>
            <a:rPr lang="ar-IQ" dirty="0" smtClean="0"/>
            <a:t>التحسنيات.</a:t>
          </a:r>
          <a:endParaRPr lang="ar-IQ" dirty="0"/>
        </a:p>
      </dgm:t>
    </dgm:pt>
    <dgm:pt modelId="{FABCFFF8-4315-4212-9FCE-096D58A8FE2A}" type="parTrans" cxnId="{138D530D-0E13-43F0-B2F7-652746F8E6E9}">
      <dgm:prSet/>
      <dgm:spPr/>
      <dgm:t>
        <a:bodyPr/>
        <a:lstStyle/>
        <a:p>
          <a:pPr rtl="1"/>
          <a:endParaRPr lang="ar-IQ"/>
        </a:p>
      </dgm:t>
    </dgm:pt>
    <dgm:pt modelId="{610F360C-6439-4E54-AD1F-804D55FE224B}" type="sibTrans" cxnId="{138D530D-0E13-43F0-B2F7-652746F8E6E9}">
      <dgm:prSet/>
      <dgm:spPr/>
      <dgm:t>
        <a:bodyPr/>
        <a:lstStyle/>
        <a:p>
          <a:pPr rtl="1"/>
          <a:endParaRPr lang="ar-IQ"/>
        </a:p>
      </dgm:t>
    </dgm:pt>
    <dgm:pt modelId="{3DF7ACE6-6D6F-47D3-9564-D923CFCAA5BA}" type="pres">
      <dgm:prSet presAssocID="{E6F2493E-3166-4C24-A615-A0D652080CC6}" presName="linearFlow" presStyleCnt="0">
        <dgm:presLayoutVars>
          <dgm:dir/>
          <dgm:animLvl val="lvl"/>
          <dgm:resizeHandles val="exact"/>
        </dgm:presLayoutVars>
      </dgm:prSet>
      <dgm:spPr/>
      <dgm:t>
        <a:bodyPr/>
        <a:lstStyle/>
        <a:p>
          <a:pPr rtl="1"/>
          <a:endParaRPr lang="ar-IQ"/>
        </a:p>
      </dgm:t>
    </dgm:pt>
    <dgm:pt modelId="{F15F3261-58B4-41DB-8D86-1A69559A337C}" type="pres">
      <dgm:prSet presAssocID="{889A00EB-8C92-4763-8AD3-BC9F806B7655}" presName="composite" presStyleCnt="0"/>
      <dgm:spPr/>
    </dgm:pt>
    <dgm:pt modelId="{D60F2AF6-1425-418E-8BC0-9625C8B944D7}" type="pres">
      <dgm:prSet presAssocID="{889A00EB-8C92-4763-8AD3-BC9F806B7655}" presName="parentText" presStyleLbl="alignNode1" presStyleIdx="0" presStyleCnt="3">
        <dgm:presLayoutVars>
          <dgm:chMax val="1"/>
          <dgm:bulletEnabled val="1"/>
        </dgm:presLayoutVars>
      </dgm:prSet>
      <dgm:spPr/>
      <dgm:t>
        <a:bodyPr/>
        <a:lstStyle/>
        <a:p>
          <a:pPr rtl="1"/>
          <a:endParaRPr lang="ar-IQ"/>
        </a:p>
      </dgm:t>
    </dgm:pt>
    <dgm:pt modelId="{8FCA8F3D-B00C-4DCA-ABD8-814769C679DB}" type="pres">
      <dgm:prSet presAssocID="{889A00EB-8C92-4763-8AD3-BC9F806B7655}" presName="descendantText" presStyleLbl="alignAcc1" presStyleIdx="0" presStyleCnt="3">
        <dgm:presLayoutVars>
          <dgm:bulletEnabled val="1"/>
        </dgm:presLayoutVars>
      </dgm:prSet>
      <dgm:spPr/>
      <dgm:t>
        <a:bodyPr/>
        <a:lstStyle/>
        <a:p>
          <a:pPr rtl="1"/>
          <a:endParaRPr lang="ar-IQ"/>
        </a:p>
      </dgm:t>
    </dgm:pt>
    <dgm:pt modelId="{FC2FA174-C3AE-41E9-972D-0212B3888BFB}" type="pres">
      <dgm:prSet presAssocID="{C763EE5D-187E-426A-8F99-F1C5D6368724}" presName="sp" presStyleCnt="0"/>
      <dgm:spPr/>
    </dgm:pt>
    <dgm:pt modelId="{B7158D6F-0AC8-42B4-87A0-B5AD9BF55AB5}" type="pres">
      <dgm:prSet presAssocID="{8400B1A2-F462-4D68-9CA8-018FBB40FB52}" presName="composite" presStyleCnt="0"/>
      <dgm:spPr/>
    </dgm:pt>
    <dgm:pt modelId="{5355A48D-869C-4078-A296-A90D4FF3EA37}" type="pres">
      <dgm:prSet presAssocID="{8400B1A2-F462-4D68-9CA8-018FBB40FB52}" presName="parentText" presStyleLbl="alignNode1" presStyleIdx="1" presStyleCnt="3">
        <dgm:presLayoutVars>
          <dgm:chMax val="1"/>
          <dgm:bulletEnabled val="1"/>
        </dgm:presLayoutVars>
      </dgm:prSet>
      <dgm:spPr/>
      <dgm:t>
        <a:bodyPr/>
        <a:lstStyle/>
        <a:p>
          <a:pPr rtl="1"/>
          <a:endParaRPr lang="ar-IQ"/>
        </a:p>
      </dgm:t>
    </dgm:pt>
    <dgm:pt modelId="{8F8AE153-94DB-4511-9C3A-D9708B12B543}" type="pres">
      <dgm:prSet presAssocID="{8400B1A2-F462-4D68-9CA8-018FBB40FB52}" presName="descendantText" presStyleLbl="alignAcc1" presStyleIdx="1" presStyleCnt="3">
        <dgm:presLayoutVars>
          <dgm:bulletEnabled val="1"/>
        </dgm:presLayoutVars>
      </dgm:prSet>
      <dgm:spPr/>
      <dgm:t>
        <a:bodyPr/>
        <a:lstStyle/>
        <a:p>
          <a:pPr rtl="1"/>
          <a:endParaRPr lang="ar-IQ"/>
        </a:p>
      </dgm:t>
    </dgm:pt>
    <dgm:pt modelId="{5192A6ED-DD12-4898-BF12-E4BDA3BC2ECC}" type="pres">
      <dgm:prSet presAssocID="{F8613E64-6543-479C-AD75-4F895B60A2BE}" presName="sp" presStyleCnt="0"/>
      <dgm:spPr/>
    </dgm:pt>
    <dgm:pt modelId="{476E79BD-1314-4F47-89E7-9B2428DBDAB7}" type="pres">
      <dgm:prSet presAssocID="{5B5B35DA-620C-4BF0-87AB-8282E3A56D66}" presName="composite" presStyleCnt="0"/>
      <dgm:spPr/>
    </dgm:pt>
    <dgm:pt modelId="{3F290D22-75A5-4560-83FB-1B1C3C4A884A}" type="pres">
      <dgm:prSet presAssocID="{5B5B35DA-620C-4BF0-87AB-8282E3A56D66}" presName="parentText" presStyleLbl="alignNode1" presStyleIdx="2" presStyleCnt="3">
        <dgm:presLayoutVars>
          <dgm:chMax val="1"/>
          <dgm:bulletEnabled val="1"/>
        </dgm:presLayoutVars>
      </dgm:prSet>
      <dgm:spPr/>
      <dgm:t>
        <a:bodyPr/>
        <a:lstStyle/>
        <a:p>
          <a:pPr rtl="1"/>
          <a:endParaRPr lang="ar-IQ"/>
        </a:p>
      </dgm:t>
    </dgm:pt>
    <dgm:pt modelId="{585500C4-5CF7-4CAF-8D9D-3CD7FDC97244}" type="pres">
      <dgm:prSet presAssocID="{5B5B35DA-620C-4BF0-87AB-8282E3A56D66}" presName="descendantText" presStyleLbl="alignAcc1" presStyleIdx="2" presStyleCnt="3" custLinFactNeighborX="2262" custLinFactNeighborY="1970">
        <dgm:presLayoutVars>
          <dgm:bulletEnabled val="1"/>
        </dgm:presLayoutVars>
      </dgm:prSet>
      <dgm:spPr/>
      <dgm:t>
        <a:bodyPr/>
        <a:lstStyle/>
        <a:p>
          <a:pPr rtl="1"/>
          <a:endParaRPr lang="ar-IQ"/>
        </a:p>
      </dgm:t>
    </dgm:pt>
  </dgm:ptLst>
  <dgm:cxnLst>
    <dgm:cxn modelId="{E1754432-5BF6-4618-9D5A-F2B2CFBA49E2}" srcId="{E6F2493E-3166-4C24-A615-A0D652080CC6}" destId="{889A00EB-8C92-4763-8AD3-BC9F806B7655}" srcOrd="0" destOrd="0" parTransId="{12CAD5F3-C4B4-4936-8655-5C8EE4FFB3ED}" sibTransId="{C763EE5D-187E-426A-8F99-F1C5D6368724}"/>
    <dgm:cxn modelId="{138D530D-0E13-43F0-B2F7-652746F8E6E9}" srcId="{5B5B35DA-620C-4BF0-87AB-8282E3A56D66}" destId="{F2FBEC88-3DF1-48C7-99E4-7B9CA17936F6}" srcOrd="0" destOrd="0" parTransId="{FABCFFF8-4315-4212-9FCE-096D58A8FE2A}" sibTransId="{610F360C-6439-4E54-AD1F-804D55FE224B}"/>
    <dgm:cxn modelId="{76BBC4FD-479B-42C4-B750-03B997461065}" type="presOf" srcId="{E6F2493E-3166-4C24-A615-A0D652080CC6}" destId="{3DF7ACE6-6D6F-47D3-9564-D923CFCAA5BA}" srcOrd="0" destOrd="0" presId="urn:microsoft.com/office/officeart/2005/8/layout/chevron2"/>
    <dgm:cxn modelId="{0E4097D9-29F6-47C5-9EB6-6A193B4DB8B5}" srcId="{8400B1A2-F462-4D68-9CA8-018FBB40FB52}" destId="{8B4C7DB1-A82D-4204-91DB-9D47C66A2E2E}" srcOrd="0" destOrd="0" parTransId="{A63F24F4-56E5-46D6-993D-488724A754D9}" sibTransId="{CF710DD8-B768-45FE-BCB9-D2508488CACD}"/>
    <dgm:cxn modelId="{8D28DADA-2178-462E-9E16-7061FEDB483A}" srcId="{E6F2493E-3166-4C24-A615-A0D652080CC6}" destId="{8400B1A2-F462-4D68-9CA8-018FBB40FB52}" srcOrd="1" destOrd="0" parTransId="{CCB18FBC-704B-4553-8C71-845AF6A7FD77}" sibTransId="{F8613E64-6543-479C-AD75-4F895B60A2BE}"/>
    <dgm:cxn modelId="{0A02B499-E392-49B6-986B-2DBAD7087677}" srcId="{889A00EB-8C92-4763-8AD3-BC9F806B7655}" destId="{4FF097D1-BCD5-4210-8F1B-27DEF4D40423}" srcOrd="0" destOrd="0" parTransId="{1FB8ED9B-2C68-4299-A4D0-26B58BA91CC6}" sibTransId="{40C525C7-9AF9-4022-9799-84B5C0FC228D}"/>
    <dgm:cxn modelId="{DEAB5D62-7D8C-4DA9-8846-8D1B1F769E73}" type="presOf" srcId="{8B4C7DB1-A82D-4204-91DB-9D47C66A2E2E}" destId="{8F8AE153-94DB-4511-9C3A-D9708B12B543}" srcOrd="0" destOrd="0" presId="urn:microsoft.com/office/officeart/2005/8/layout/chevron2"/>
    <dgm:cxn modelId="{170F8AD3-1CF8-40F9-9F67-3BF63ED31C80}" type="presOf" srcId="{889A00EB-8C92-4763-8AD3-BC9F806B7655}" destId="{D60F2AF6-1425-418E-8BC0-9625C8B944D7}" srcOrd="0" destOrd="0" presId="urn:microsoft.com/office/officeart/2005/8/layout/chevron2"/>
    <dgm:cxn modelId="{E2FA37D9-E153-4E32-89B9-F6FEC84E3B32}" type="presOf" srcId="{8400B1A2-F462-4D68-9CA8-018FBB40FB52}" destId="{5355A48D-869C-4078-A296-A90D4FF3EA37}" srcOrd="0" destOrd="0" presId="urn:microsoft.com/office/officeart/2005/8/layout/chevron2"/>
    <dgm:cxn modelId="{51A82E0D-7946-42B3-8BC4-24E19E82D2BD}" type="presOf" srcId="{4FF097D1-BCD5-4210-8F1B-27DEF4D40423}" destId="{8FCA8F3D-B00C-4DCA-ABD8-814769C679DB}" srcOrd="0" destOrd="0" presId="urn:microsoft.com/office/officeart/2005/8/layout/chevron2"/>
    <dgm:cxn modelId="{D30618C3-A8D5-417E-9082-664B88C7A384}" type="presOf" srcId="{F2FBEC88-3DF1-48C7-99E4-7B9CA17936F6}" destId="{585500C4-5CF7-4CAF-8D9D-3CD7FDC97244}" srcOrd="0" destOrd="0" presId="urn:microsoft.com/office/officeart/2005/8/layout/chevron2"/>
    <dgm:cxn modelId="{81F3DDBF-1945-4690-B746-C681D6795E81}" srcId="{E6F2493E-3166-4C24-A615-A0D652080CC6}" destId="{5B5B35DA-620C-4BF0-87AB-8282E3A56D66}" srcOrd="2" destOrd="0" parTransId="{DFFAC16E-8E0C-48B8-89BD-88BCF2599E48}" sibTransId="{E4140D70-453E-45A9-AAC3-E5DA1B5E64D6}"/>
    <dgm:cxn modelId="{D9B12D78-723F-43F4-899D-59F1B76D691F}" type="presOf" srcId="{5B5B35DA-620C-4BF0-87AB-8282E3A56D66}" destId="{3F290D22-75A5-4560-83FB-1B1C3C4A884A}" srcOrd="0" destOrd="0" presId="urn:microsoft.com/office/officeart/2005/8/layout/chevron2"/>
    <dgm:cxn modelId="{4B993E63-EC78-4987-A056-EF305DDB5C44}" type="presParOf" srcId="{3DF7ACE6-6D6F-47D3-9564-D923CFCAA5BA}" destId="{F15F3261-58B4-41DB-8D86-1A69559A337C}" srcOrd="0" destOrd="0" presId="urn:microsoft.com/office/officeart/2005/8/layout/chevron2"/>
    <dgm:cxn modelId="{DDBAA0FC-E7B8-4EEC-BA6E-A8375452B035}" type="presParOf" srcId="{F15F3261-58B4-41DB-8D86-1A69559A337C}" destId="{D60F2AF6-1425-418E-8BC0-9625C8B944D7}" srcOrd="0" destOrd="0" presId="urn:microsoft.com/office/officeart/2005/8/layout/chevron2"/>
    <dgm:cxn modelId="{634640BB-F033-4C3B-A698-DF37E2AA0FF0}" type="presParOf" srcId="{F15F3261-58B4-41DB-8D86-1A69559A337C}" destId="{8FCA8F3D-B00C-4DCA-ABD8-814769C679DB}" srcOrd="1" destOrd="0" presId="urn:microsoft.com/office/officeart/2005/8/layout/chevron2"/>
    <dgm:cxn modelId="{AEACD1CD-4199-456F-B9C7-A133CDE0B23F}" type="presParOf" srcId="{3DF7ACE6-6D6F-47D3-9564-D923CFCAA5BA}" destId="{FC2FA174-C3AE-41E9-972D-0212B3888BFB}" srcOrd="1" destOrd="0" presId="urn:microsoft.com/office/officeart/2005/8/layout/chevron2"/>
    <dgm:cxn modelId="{662CBDB6-8C36-4971-A238-B99F7B0204D9}" type="presParOf" srcId="{3DF7ACE6-6D6F-47D3-9564-D923CFCAA5BA}" destId="{B7158D6F-0AC8-42B4-87A0-B5AD9BF55AB5}" srcOrd="2" destOrd="0" presId="urn:microsoft.com/office/officeart/2005/8/layout/chevron2"/>
    <dgm:cxn modelId="{3CDF1191-F434-4581-A89B-DD91EA53923D}" type="presParOf" srcId="{B7158D6F-0AC8-42B4-87A0-B5AD9BF55AB5}" destId="{5355A48D-869C-4078-A296-A90D4FF3EA37}" srcOrd="0" destOrd="0" presId="urn:microsoft.com/office/officeart/2005/8/layout/chevron2"/>
    <dgm:cxn modelId="{674FD3C4-3E68-403C-B514-60E47E493A6B}" type="presParOf" srcId="{B7158D6F-0AC8-42B4-87A0-B5AD9BF55AB5}" destId="{8F8AE153-94DB-4511-9C3A-D9708B12B543}" srcOrd="1" destOrd="0" presId="urn:microsoft.com/office/officeart/2005/8/layout/chevron2"/>
    <dgm:cxn modelId="{3000BE9B-67D5-4857-B397-383B0137BC6C}" type="presParOf" srcId="{3DF7ACE6-6D6F-47D3-9564-D923CFCAA5BA}" destId="{5192A6ED-DD12-4898-BF12-E4BDA3BC2ECC}" srcOrd="3" destOrd="0" presId="urn:microsoft.com/office/officeart/2005/8/layout/chevron2"/>
    <dgm:cxn modelId="{80F32EE3-1416-4406-9D37-269427F93A85}" type="presParOf" srcId="{3DF7ACE6-6D6F-47D3-9564-D923CFCAA5BA}" destId="{476E79BD-1314-4F47-89E7-9B2428DBDAB7}" srcOrd="4" destOrd="0" presId="urn:microsoft.com/office/officeart/2005/8/layout/chevron2"/>
    <dgm:cxn modelId="{CA93D4A7-D6ED-479E-A35B-17E967E4F3D4}" type="presParOf" srcId="{476E79BD-1314-4F47-89E7-9B2428DBDAB7}" destId="{3F290D22-75A5-4560-83FB-1B1C3C4A884A}" srcOrd="0" destOrd="0" presId="urn:microsoft.com/office/officeart/2005/8/layout/chevron2"/>
    <dgm:cxn modelId="{9CEF5E41-C50E-4D71-86CB-6EB6F64E4800}" type="presParOf" srcId="{476E79BD-1314-4F47-89E7-9B2428DBDAB7}" destId="{585500C4-5CF7-4CAF-8D9D-3CD7FDC9724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2F5A2D-BE6E-4CDD-8D1D-152C290767FD}" type="doc">
      <dgm:prSet loTypeId="urn:microsoft.com/office/officeart/2005/8/layout/default" loCatId="list" qsTypeId="urn:microsoft.com/office/officeart/2005/8/quickstyle/simple3" qsCatId="simple" csTypeId="urn:microsoft.com/office/officeart/2005/8/colors/accent1_2" csCatId="accent1" phldr="1"/>
      <dgm:spPr/>
      <dgm:t>
        <a:bodyPr/>
        <a:lstStyle/>
        <a:p>
          <a:pPr rtl="1"/>
          <a:endParaRPr lang="ar-IQ"/>
        </a:p>
      </dgm:t>
    </dgm:pt>
    <dgm:pt modelId="{49921029-2B3D-4D3F-8B5C-921A8EAF4127}">
      <dgm:prSet phldrT="[Text]"/>
      <dgm:spPr/>
      <dgm:t>
        <a:bodyPr/>
        <a:lstStyle/>
        <a:p>
          <a:pPr rtl="1"/>
          <a:r>
            <a:rPr lang="ar-IQ" dirty="0" smtClean="0"/>
            <a:t>حفظ النسل</a:t>
          </a:r>
          <a:endParaRPr lang="ar-IQ" dirty="0"/>
        </a:p>
      </dgm:t>
    </dgm:pt>
    <dgm:pt modelId="{B8028D68-C78F-40B7-847D-3EA31751D5C4}" type="parTrans" cxnId="{DBFF0B1F-860E-498C-B619-E9C50F8A908C}">
      <dgm:prSet/>
      <dgm:spPr/>
      <dgm:t>
        <a:bodyPr/>
        <a:lstStyle/>
        <a:p>
          <a:pPr rtl="1"/>
          <a:endParaRPr lang="ar-IQ"/>
        </a:p>
      </dgm:t>
    </dgm:pt>
    <dgm:pt modelId="{C56DF910-30BE-42C3-AF2F-C4D4534375AD}" type="sibTrans" cxnId="{DBFF0B1F-860E-498C-B619-E9C50F8A908C}">
      <dgm:prSet/>
      <dgm:spPr/>
      <dgm:t>
        <a:bodyPr/>
        <a:lstStyle/>
        <a:p>
          <a:pPr rtl="1"/>
          <a:endParaRPr lang="ar-IQ"/>
        </a:p>
      </dgm:t>
    </dgm:pt>
    <dgm:pt modelId="{BAD04B2C-50A2-4961-9FAA-16F16C407742}">
      <dgm:prSet phldrT="[Text]"/>
      <dgm:spPr/>
      <dgm:t>
        <a:bodyPr/>
        <a:lstStyle/>
        <a:p>
          <a:pPr rtl="1"/>
          <a:r>
            <a:rPr lang="ar-IQ" dirty="0" smtClean="0"/>
            <a:t>حفظ النفس</a:t>
          </a:r>
          <a:endParaRPr lang="ar-IQ" dirty="0"/>
        </a:p>
      </dgm:t>
    </dgm:pt>
    <dgm:pt modelId="{F9BF24D7-57DD-4932-91F0-239E4411E8DE}" type="parTrans" cxnId="{DA4FE78A-236B-4F1C-B4D0-DD7D9AE8B294}">
      <dgm:prSet/>
      <dgm:spPr/>
      <dgm:t>
        <a:bodyPr/>
        <a:lstStyle/>
        <a:p>
          <a:pPr rtl="1"/>
          <a:endParaRPr lang="ar-IQ"/>
        </a:p>
      </dgm:t>
    </dgm:pt>
    <dgm:pt modelId="{0913B9FB-6B18-4AD2-8AD9-625C646FAE00}" type="sibTrans" cxnId="{DA4FE78A-236B-4F1C-B4D0-DD7D9AE8B294}">
      <dgm:prSet/>
      <dgm:spPr/>
      <dgm:t>
        <a:bodyPr/>
        <a:lstStyle/>
        <a:p>
          <a:pPr rtl="1"/>
          <a:endParaRPr lang="ar-IQ"/>
        </a:p>
      </dgm:t>
    </dgm:pt>
    <dgm:pt modelId="{D6AE5F11-B618-4F7E-A333-51621DFD0D3A}">
      <dgm:prSet phldrT="[Text]"/>
      <dgm:spPr/>
      <dgm:t>
        <a:bodyPr/>
        <a:lstStyle/>
        <a:p>
          <a:pPr rtl="1"/>
          <a:r>
            <a:rPr lang="ar-IQ" dirty="0" smtClean="0"/>
            <a:t>حفظ الدين</a:t>
          </a:r>
          <a:endParaRPr lang="ar-IQ" dirty="0"/>
        </a:p>
      </dgm:t>
    </dgm:pt>
    <dgm:pt modelId="{21CAE43C-CDD8-429C-A01F-216FF3FB35F3}" type="parTrans" cxnId="{3601AF40-9A52-4CC3-8A65-2472E4C049EB}">
      <dgm:prSet/>
      <dgm:spPr/>
      <dgm:t>
        <a:bodyPr/>
        <a:lstStyle/>
        <a:p>
          <a:pPr rtl="1"/>
          <a:endParaRPr lang="ar-IQ"/>
        </a:p>
      </dgm:t>
    </dgm:pt>
    <dgm:pt modelId="{2B1172BD-9A1F-4DE6-BE75-89A05E9BA831}" type="sibTrans" cxnId="{3601AF40-9A52-4CC3-8A65-2472E4C049EB}">
      <dgm:prSet/>
      <dgm:spPr/>
      <dgm:t>
        <a:bodyPr/>
        <a:lstStyle/>
        <a:p>
          <a:pPr rtl="1"/>
          <a:endParaRPr lang="ar-IQ"/>
        </a:p>
      </dgm:t>
    </dgm:pt>
    <dgm:pt modelId="{D7FC77B5-DDB2-452B-8526-9FFC7B27DDBB}">
      <dgm:prSet phldrT="[Text]"/>
      <dgm:spPr/>
      <dgm:t>
        <a:bodyPr/>
        <a:lstStyle/>
        <a:p>
          <a:pPr rtl="1"/>
          <a:r>
            <a:rPr lang="ar-IQ" dirty="0" smtClean="0"/>
            <a:t>حفظ المال</a:t>
          </a:r>
          <a:endParaRPr lang="ar-IQ" dirty="0"/>
        </a:p>
      </dgm:t>
    </dgm:pt>
    <dgm:pt modelId="{E77FDFEB-D575-432C-81FB-D5D3235A3097}" type="parTrans" cxnId="{9A3AEF7C-F465-4012-9584-3BB0FB8AF16A}">
      <dgm:prSet/>
      <dgm:spPr/>
      <dgm:t>
        <a:bodyPr/>
        <a:lstStyle/>
        <a:p>
          <a:pPr rtl="1"/>
          <a:endParaRPr lang="ar-IQ"/>
        </a:p>
      </dgm:t>
    </dgm:pt>
    <dgm:pt modelId="{3B2DA858-F5B3-4DCB-9508-781DB58F001F}" type="sibTrans" cxnId="{9A3AEF7C-F465-4012-9584-3BB0FB8AF16A}">
      <dgm:prSet/>
      <dgm:spPr/>
      <dgm:t>
        <a:bodyPr/>
        <a:lstStyle/>
        <a:p>
          <a:pPr rtl="1"/>
          <a:endParaRPr lang="ar-IQ"/>
        </a:p>
      </dgm:t>
    </dgm:pt>
    <dgm:pt modelId="{809F07D7-0907-4EE5-B640-0F2419E59413}">
      <dgm:prSet phldrT="[Text]"/>
      <dgm:spPr/>
      <dgm:t>
        <a:bodyPr/>
        <a:lstStyle/>
        <a:p>
          <a:pPr rtl="1"/>
          <a:r>
            <a:rPr lang="ar-IQ" dirty="0" smtClean="0"/>
            <a:t>حفظ العقل</a:t>
          </a:r>
          <a:endParaRPr lang="ar-IQ" dirty="0"/>
        </a:p>
      </dgm:t>
    </dgm:pt>
    <dgm:pt modelId="{67D1BA51-3A5C-4770-92A1-B3D09C583613}" type="parTrans" cxnId="{29AF9597-A137-464D-931C-88FD1A37670F}">
      <dgm:prSet/>
      <dgm:spPr/>
      <dgm:t>
        <a:bodyPr/>
        <a:lstStyle/>
        <a:p>
          <a:pPr rtl="1"/>
          <a:endParaRPr lang="ar-IQ"/>
        </a:p>
      </dgm:t>
    </dgm:pt>
    <dgm:pt modelId="{E60DC86A-4F09-46A3-8A61-E49D3F41DC95}" type="sibTrans" cxnId="{29AF9597-A137-464D-931C-88FD1A37670F}">
      <dgm:prSet/>
      <dgm:spPr/>
      <dgm:t>
        <a:bodyPr/>
        <a:lstStyle/>
        <a:p>
          <a:pPr rtl="1"/>
          <a:endParaRPr lang="ar-IQ"/>
        </a:p>
      </dgm:t>
    </dgm:pt>
    <dgm:pt modelId="{48F4F556-1E6A-4922-B5E3-8F0143F3344C}" type="pres">
      <dgm:prSet presAssocID="{CF2F5A2D-BE6E-4CDD-8D1D-152C290767FD}" presName="diagram" presStyleCnt="0">
        <dgm:presLayoutVars>
          <dgm:dir/>
          <dgm:resizeHandles val="exact"/>
        </dgm:presLayoutVars>
      </dgm:prSet>
      <dgm:spPr/>
      <dgm:t>
        <a:bodyPr/>
        <a:lstStyle/>
        <a:p>
          <a:pPr rtl="1"/>
          <a:endParaRPr lang="ar-IQ"/>
        </a:p>
      </dgm:t>
    </dgm:pt>
    <dgm:pt modelId="{CE84A372-2FC6-400D-8C08-8674115A0A29}" type="pres">
      <dgm:prSet presAssocID="{49921029-2B3D-4D3F-8B5C-921A8EAF4127}" presName="node" presStyleLbl="node1" presStyleIdx="0" presStyleCnt="5">
        <dgm:presLayoutVars>
          <dgm:bulletEnabled val="1"/>
        </dgm:presLayoutVars>
      </dgm:prSet>
      <dgm:spPr/>
      <dgm:t>
        <a:bodyPr/>
        <a:lstStyle/>
        <a:p>
          <a:pPr rtl="1"/>
          <a:endParaRPr lang="ar-IQ"/>
        </a:p>
      </dgm:t>
    </dgm:pt>
    <dgm:pt modelId="{51D75400-736D-4C52-A8EE-15EC180EB543}" type="pres">
      <dgm:prSet presAssocID="{C56DF910-30BE-42C3-AF2F-C4D4534375AD}" presName="sibTrans" presStyleCnt="0"/>
      <dgm:spPr/>
    </dgm:pt>
    <dgm:pt modelId="{EF3F23C6-FA5D-43E2-A796-4794DD2E3AC8}" type="pres">
      <dgm:prSet presAssocID="{BAD04B2C-50A2-4961-9FAA-16F16C407742}" presName="node" presStyleLbl="node1" presStyleIdx="1" presStyleCnt="5">
        <dgm:presLayoutVars>
          <dgm:bulletEnabled val="1"/>
        </dgm:presLayoutVars>
      </dgm:prSet>
      <dgm:spPr/>
      <dgm:t>
        <a:bodyPr/>
        <a:lstStyle/>
        <a:p>
          <a:pPr rtl="1"/>
          <a:endParaRPr lang="ar-IQ"/>
        </a:p>
      </dgm:t>
    </dgm:pt>
    <dgm:pt modelId="{2CFD8D61-793F-4736-81AD-D4B3F7C125B5}" type="pres">
      <dgm:prSet presAssocID="{0913B9FB-6B18-4AD2-8AD9-625C646FAE00}" presName="sibTrans" presStyleCnt="0"/>
      <dgm:spPr/>
    </dgm:pt>
    <dgm:pt modelId="{7D5742E7-B268-4E4B-9D2C-E9B36838F172}" type="pres">
      <dgm:prSet presAssocID="{D6AE5F11-B618-4F7E-A333-51621DFD0D3A}" presName="node" presStyleLbl="node1" presStyleIdx="2" presStyleCnt="5">
        <dgm:presLayoutVars>
          <dgm:bulletEnabled val="1"/>
        </dgm:presLayoutVars>
      </dgm:prSet>
      <dgm:spPr/>
      <dgm:t>
        <a:bodyPr/>
        <a:lstStyle/>
        <a:p>
          <a:pPr rtl="1"/>
          <a:endParaRPr lang="ar-IQ"/>
        </a:p>
      </dgm:t>
    </dgm:pt>
    <dgm:pt modelId="{83CF6679-4B4F-4BCB-B2DA-D7520A9C2314}" type="pres">
      <dgm:prSet presAssocID="{2B1172BD-9A1F-4DE6-BE75-89A05E9BA831}" presName="sibTrans" presStyleCnt="0"/>
      <dgm:spPr/>
    </dgm:pt>
    <dgm:pt modelId="{3C71DB06-93B5-46C7-8E1E-2C883847DB8D}" type="pres">
      <dgm:prSet presAssocID="{D7FC77B5-DDB2-452B-8526-9FFC7B27DDBB}" presName="node" presStyleLbl="node1" presStyleIdx="3" presStyleCnt="5">
        <dgm:presLayoutVars>
          <dgm:bulletEnabled val="1"/>
        </dgm:presLayoutVars>
      </dgm:prSet>
      <dgm:spPr/>
      <dgm:t>
        <a:bodyPr/>
        <a:lstStyle/>
        <a:p>
          <a:pPr rtl="1"/>
          <a:endParaRPr lang="ar-IQ"/>
        </a:p>
      </dgm:t>
    </dgm:pt>
    <dgm:pt modelId="{73FA548D-9527-4F0A-BF4D-1E040E44FF99}" type="pres">
      <dgm:prSet presAssocID="{3B2DA858-F5B3-4DCB-9508-781DB58F001F}" presName="sibTrans" presStyleCnt="0"/>
      <dgm:spPr/>
    </dgm:pt>
    <dgm:pt modelId="{37A6DD28-AB05-4DE6-8EEC-9D2EAA441F15}" type="pres">
      <dgm:prSet presAssocID="{809F07D7-0907-4EE5-B640-0F2419E59413}" presName="node" presStyleLbl="node1" presStyleIdx="4" presStyleCnt="5">
        <dgm:presLayoutVars>
          <dgm:bulletEnabled val="1"/>
        </dgm:presLayoutVars>
      </dgm:prSet>
      <dgm:spPr/>
      <dgm:t>
        <a:bodyPr/>
        <a:lstStyle/>
        <a:p>
          <a:pPr rtl="1"/>
          <a:endParaRPr lang="ar-IQ"/>
        </a:p>
      </dgm:t>
    </dgm:pt>
  </dgm:ptLst>
  <dgm:cxnLst>
    <dgm:cxn modelId="{DDC26363-DF0C-4A5A-961D-F783F9C94697}" type="presOf" srcId="{809F07D7-0907-4EE5-B640-0F2419E59413}" destId="{37A6DD28-AB05-4DE6-8EEC-9D2EAA441F15}" srcOrd="0" destOrd="0" presId="urn:microsoft.com/office/officeart/2005/8/layout/default"/>
    <dgm:cxn modelId="{DBFF0B1F-860E-498C-B619-E9C50F8A908C}" srcId="{CF2F5A2D-BE6E-4CDD-8D1D-152C290767FD}" destId="{49921029-2B3D-4D3F-8B5C-921A8EAF4127}" srcOrd="0" destOrd="0" parTransId="{B8028D68-C78F-40B7-847D-3EA31751D5C4}" sibTransId="{C56DF910-30BE-42C3-AF2F-C4D4534375AD}"/>
    <dgm:cxn modelId="{3601AF40-9A52-4CC3-8A65-2472E4C049EB}" srcId="{CF2F5A2D-BE6E-4CDD-8D1D-152C290767FD}" destId="{D6AE5F11-B618-4F7E-A333-51621DFD0D3A}" srcOrd="2" destOrd="0" parTransId="{21CAE43C-CDD8-429C-A01F-216FF3FB35F3}" sibTransId="{2B1172BD-9A1F-4DE6-BE75-89A05E9BA831}"/>
    <dgm:cxn modelId="{E03D1C00-B7D1-435D-BD4F-1FE34036F494}" type="presOf" srcId="{CF2F5A2D-BE6E-4CDD-8D1D-152C290767FD}" destId="{48F4F556-1E6A-4922-B5E3-8F0143F3344C}" srcOrd="0" destOrd="0" presId="urn:microsoft.com/office/officeart/2005/8/layout/default"/>
    <dgm:cxn modelId="{9A3AEF7C-F465-4012-9584-3BB0FB8AF16A}" srcId="{CF2F5A2D-BE6E-4CDD-8D1D-152C290767FD}" destId="{D7FC77B5-DDB2-452B-8526-9FFC7B27DDBB}" srcOrd="3" destOrd="0" parTransId="{E77FDFEB-D575-432C-81FB-D5D3235A3097}" sibTransId="{3B2DA858-F5B3-4DCB-9508-781DB58F001F}"/>
    <dgm:cxn modelId="{20BE70E1-5A6E-4074-8886-21EDE9078221}" type="presOf" srcId="{D7FC77B5-DDB2-452B-8526-9FFC7B27DDBB}" destId="{3C71DB06-93B5-46C7-8E1E-2C883847DB8D}" srcOrd="0" destOrd="0" presId="urn:microsoft.com/office/officeart/2005/8/layout/default"/>
    <dgm:cxn modelId="{66E970BB-D507-496B-8706-66EC9A476129}" type="presOf" srcId="{49921029-2B3D-4D3F-8B5C-921A8EAF4127}" destId="{CE84A372-2FC6-400D-8C08-8674115A0A29}" srcOrd="0" destOrd="0" presId="urn:microsoft.com/office/officeart/2005/8/layout/default"/>
    <dgm:cxn modelId="{DA4FE78A-236B-4F1C-B4D0-DD7D9AE8B294}" srcId="{CF2F5A2D-BE6E-4CDD-8D1D-152C290767FD}" destId="{BAD04B2C-50A2-4961-9FAA-16F16C407742}" srcOrd="1" destOrd="0" parTransId="{F9BF24D7-57DD-4932-91F0-239E4411E8DE}" sibTransId="{0913B9FB-6B18-4AD2-8AD9-625C646FAE00}"/>
    <dgm:cxn modelId="{6E82DFD0-6CCD-467F-8DE0-8400F3930ECA}" type="presOf" srcId="{D6AE5F11-B618-4F7E-A333-51621DFD0D3A}" destId="{7D5742E7-B268-4E4B-9D2C-E9B36838F172}" srcOrd="0" destOrd="0" presId="urn:microsoft.com/office/officeart/2005/8/layout/default"/>
    <dgm:cxn modelId="{29AF9597-A137-464D-931C-88FD1A37670F}" srcId="{CF2F5A2D-BE6E-4CDD-8D1D-152C290767FD}" destId="{809F07D7-0907-4EE5-B640-0F2419E59413}" srcOrd="4" destOrd="0" parTransId="{67D1BA51-3A5C-4770-92A1-B3D09C583613}" sibTransId="{E60DC86A-4F09-46A3-8A61-E49D3F41DC95}"/>
    <dgm:cxn modelId="{98A2383B-5888-47DC-90D0-0BFE7C60CDB1}" type="presOf" srcId="{BAD04B2C-50A2-4961-9FAA-16F16C407742}" destId="{EF3F23C6-FA5D-43E2-A796-4794DD2E3AC8}" srcOrd="0" destOrd="0" presId="urn:microsoft.com/office/officeart/2005/8/layout/default"/>
    <dgm:cxn modelId="{E915DBBC-8670-4B5E-BD73-9EF7891129BA}" type="presParOf" srcId="{48F4F556-1E6A-4922-B5E3-8F0143F3344C}" destId="{CE84A372-2FC6-400D-8C08-8674115A0A29}" srcOrd="0" destOrd="0" presId="urn:microsoft.com/office/officeart/2005/8/layout/default"/>
    <dgm:cxn modelId="{29AF3EFC-B414-4B61-A2F2-85C11090DB38}" type="presParOf" srcId="{48F4F556-1E6A-4922-B5E3-8F0143F3344C}" destId="{51D75400-736D-4C52-A8EE-15EC180EB543}" srcOrd="1" destOrd="0" presId="urn:microsoft.com/office/officeart/2005/8/layout/default"/>
    <dgm:cxn modelId="{1F3A2D2B-EF37-4032-87CD-64820D4BD060}" type="presParOf" srcId="{48F4F556-1E6A-4922-B5E3-8F0143F3344C}" destId="{EF3F23C6-FA5D-43E2-A796-4794DD2E3AC8}" srcOrd="2" destOrd="0" presId="urn:microsoft.com/office/officeart/2005/8/layout/default"/>
    <dgm:cxn modelId="{550BF443-97C0-4896-91EC-65410E44E944}" type="presParOf" srcId="{48F4F556-1E6A-4922-B5E3-8F0143F3344C}" destId="{2CFD8D61-793F-4736-81AD-D4B3F7C125B5}" srcOrd="3" destOrd="0" presId="urn:microsoft.com/office/officeart/2005/8/layout/default"/>
    <dgm:cxn modelId="{5A880BE8-1BE4-4E54-8B31-067187FF08A6}" type="presParOf" srcId="{48F4F556-1E6A-4922-B5E3-8F0143F3344C}" destId="{7D5742E7-B268-4E4B-9D2C-E9B36838F172}" srcOrd="4" destOrd="0" presId="urn:microsoft.com/office/officeart/2005/8/layout/default"/>
    <dgm:cxn modelId="{69526881-078C-4D94-BC8D-DE5245EF9F0B}" type="presParOf" srcId="{48F4F556-1E6A-4922-B5E3-8F0143F3344C}" destId="{83CF6679-4B4F-4BCB-B2DA-D7520A9C2314}" srcOrd="5" destOrd="0" presId="urn:microsoft.com/office/officeart/2005/8/layout/default"/>
    <dgm:cxn modelId="{535CB472-FE5A-4CEB-8F8E-3EF92445EA57}" type="presParOf" srcId="{48F4F556-1E6A-4922-B5E3-8F0143F3344C}" destId="{3C71DB06-93B5-46C7-8E1E-2C883847DB8D}" srcOrd="6" destOrd="0" presId="urn:microsoft.com/office/officeart/2005/8/layout/default"/>
    <dgm:cxn modelId="{417688C5-F038-448D-B4FC-D037A2E390B3}" type="presParOf" srcId="{48F4F556-1E6A-4922-B5E3-8F0143F3344C}" destId="{73FA548D-9527-4F0A-BF4D-1E040E44FF99}" srcOrd="7" destOrd="0" presId="urn:microsoft.com/office/officeart/2005/8/layout/default"/>
    <dgm:cxn modelId="{EADDBAF3-94FC-40F5-9894-D05B2392C085}" type="presParOf" srcId="{48F4F556-1E6A-4922-B5E3-8F0143F3344C}" destId="{37A6DD28-AB05-4DE6-8EEC-9D2EAA441F15}"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F2AF6-1425-418E-8BC0-9625C8B944D7}">
      <dsp:nvSpPr>
        <dsp:cNvPr id="0" name=""/>
        <dsp:cNvSpPr/>
      </dsp:nvSpPr>
      <dsp:spPr>
        <a:xfrm rot="5400000">
          <a:off x="-299891" y="299967"/>
          <a:ext cx="1999276" cy="1399493"/>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lvl="0" algn="ctr" defTabSz="1111250" rtl="1">
            <a:lnSpc>
              <a:spcPct val="90000"/>
            </a:lnSpc>
            <a:spcBef>
              <a:spcPct val="0"/>
            </a:spcBef>
            <a:spcAft>
              <a:spcPct val="35000"/>
            </a:spcAft>
          </a:pPr>
          <a:r>
            <a:rPr lang="ar-IQ" sz="2500" kern="1200" dirty="0" smtClean="0"/>
            <a:t>من الضرورة</a:t>
          </a:r>
          <a:endParaRPr lang="ar-IQ" sz="2500" kern="1200" dirty="0"/>
        </a:p>
      </dsp:txBody>
      <dsp:txXfrm rot="-5400000">
        <a:off x="1" y="699823"/>
        <a:ext cx="1399493" cy="599783"/>
      </dsp:txXfrm>
    </dsp:sp>
    <dsp:sp modelId="{8FCA8F3D-B00C-4DCA-ABD8-814769C679DB}">
      <dsp:nvSpPr>
        <dsp:cNvPr id="0" name=""/>
        <dsp:cNvSpPr/>
      </dsp:nvSpPr>
      <dsp:spPr>
        <a:xfrm rot="5400000">
          <a:off x="4621981" y="-3222412"/>
          <a:ext cx="1299529" cy="774450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298704" tIns="26670" rIns="26670" bIns="26670" numCol="1" spcCol="1270" anchor="ctr" anchorCtr="0">
          <a:noAutofit/>
        </a:bodyPr>
        <a:lstStyle/>
        <a:p>
          <a:pPr marL="285750" lvl="1" indent="-285750" algn="r" defTabSz="1866900" rtl="1">
            <a:lnSpc>
              <a:spcPct val="90000"/>
            </a:lnSpc>
            <a:spcBef>
              <a:spcPct val="0"/>
            </a:spcBef>
            <a:spcAft>
              <a:spcPct val="15000"/>
            </a:spcAft>
            <a:buChar char="••"/>
          </a:pPr>
          <a:r>
            <a:rPr lang="ar-IQ" sz="4200" kern="1200" dirty="0" smtClean="0">
              <a:solidFill>
                <a:schemeClr val="tx1"/>
              </a:solidFill>
            </a:rPr>
            <a:t>الضروريات: الدين، النفس، النسل، العقل، المال</a:t>
          </a:r>
          <a:r>
            <a:rPr lang="ar-IQ" sz="4200" kern="1200" dirty="0" smtClean="0"/>
            <a:t>.</a:t>
          </a:r>
          <a:endParaRPr lang="ar-IQ" sz="4200" kern="1200" dirty="0"/>
        </a:p>
      </dsp:txBody>
      <dsp:txXfrm rot="-5400000">
        <a:off x="1399493" y="63514"/>
        <a:ext cx="7681068" cy="1172653"/>
      </dsp:txXfrm>
    </dsp:sp>
    <dsp:sp modelId="{5355A48D-869C-4078-A296-A90D4FF3EA37}">
      <dsp:nvSpPr>
        <dsp:cNvPr id="0" name=""/>
        <dsp:cNvSpPr/>
      </dsp:nvSpPr>
      <dsp:spPr>
        <a:xfrm rot="5400000">
          <a:off x="-299891" y="2108565"/>
          <a:ext cx="1999276" cy="1399493"/>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lvl="0" algn="ctr" defTabSz="1111250" rtl="1">
            <a:lnSpc>
              <a:spcPct val="90000"/>
            </a:lnSpc>
            <a:spcBef>
              <a:spcPct val="0"/>
            </a:spcBef>
            <a:spcAft>
              <a:spcPct val="35000"/>
            </a:spcAft>
          </a:pPr>
          <a:r>
            <a:rPr lang="ar-IQ" sz="2500" kern="1200" dirty="0" smtClean="0"/>
            <a:t>من الحاجة</a:t>
          </a:r>
          <a:endParaRPr lang="ar-IQ" sz="2500" kern="1200" dirty="0"/>
        </a:p>
      </dsp:txBody>
      <dsp:txXfrm rot="-5400000">
        <a:off x="1" y="2508421"/>
        <a:ext cx="1399493" cy="599783"/>
      </dsp:txXfrm>
    </dsp:sp>
    <dsp:sp modelId="{8F8AE153-94DB-4511-9C3A-D9708B12B543}">
      <dsp:nvSpPr>
        <dsp:cNvPr id="0" name=""/>
        <dsp:cNvSpPr/>
      </dsp:nvSpPr>
      <dsp:spPr>
        <a:xfrm rot="5400000">
          <a:off x="4621981" y="-1413814"/>
          <a:ext cx="1299529" cy="774450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298704" tIns="26670" rIns="26670" bIns="26670" numCol="1" spcCol="1270" anchor="ctr" anchorCtr="0">
          <a:noAutofit/>
        </a:bodyPr>
        <a:lstStyle/>
        <a:p>
          <a:pPr marL="285750" lvl="1" indent="-285750" algn="r" defTabSz="1866900" rtl="1">
            <a:lnSpc>
              <a:spcPct val="90000"/>
            </a:lnSpc>
            <a:spcBef>
              <a:spcPct val="0"/>
            </a:spcBef>
            <a:spcAft>
              <a:spcPct val="15000"/>
            </a:spcAft>
            <a:buChar char="••"/>
          </a:pPr>
          <a:r>
            <a:rPr lang="ar-IQ" sz="4200" kern="1200" dirty="0" smtClean="0"/>
            <a:t>الحاجيات.</a:t>
          </a:r>
          <a:endParaRPr lang="ar-IQ" sz="4200" kern="1200" dirty="0"/>
        </a:p>
      </dsp:txBody>
      <dsp:txXfrm rot="-5400000">
        <a:off x="1399493" y="1872112"/>
        <a:ext cx="7681068" cy="1172653"/>
      </dsp:txXfrm>
    </dsp:sp>
    <dsp:sp modelId="{3F290D22-75A5-4560-83FB-1B1C3C4A884A}">
      <dsp:nvSpPr>
        <dsp:cNvPr id="0" name=""/>
        <dsp:cNvSpPr/>
      </dsp:nvSpPr>
      <dsp:spPr>
        <a:xfrm rot="5400000">
          <a:off x="-299891" y="3917162"/>
          <a:ext cx="1999276" cy="1399493"/>
        </a:xfrm>
        <a:prstGeom prst="chevron">
          <a:avLst/>
        </a:prstGeom>
        <a:solidFill>
          <a:schemeClr val="accent1">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lvl="0" algn="ctr" defTabSz="1111250" rtl="1">
            <a:lnSpc>
              <a:spcPct val="90000"/>
            </a:lnSpc>
            <a:spcBef>
              <a:spcPct val="0"/>
            </a:spcBef>
            <a:spcAft>
              <a:spcPct val="35000"/>
            </a:spcAft>
          </a:pPr>
          <a:r>
            <a:rPr lang="ar-IQ" sz="2500" kern="1200" dirty="0" smtClean="0"/>
            <a:t>من التكملة</a:t>
          </a:r>
          <a:endParaRPr lang="ar-IQ" sz="2500" kern="1200" dirty="0"/>
        </a:p>
      </dsp:txBody>
      <dsp:txXfrm rot="-5400000">
        <a:off x="1" y="4317018"/>
        <a:ext cx="1399493" cy="599783"/>
      </dsp:txXfrm>
    </dsp:sp>
    <dsp:sp modelId="{585500C4-5CF7-4CAF-8D9D-3CD7FDC97244}">
      <dsp:nvSpPr>
        <dsp:cNvPr id="0" name=""/>
        <dsp:cNvSpPr/>
      </dsp:nvSpPr>
      <dsp:spPr>
        <a:xfrm rot="5400000">
          <a:off x="4621981" y="420383"/>
          <a:ext cx="1299529" cy="7744506"/>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extrusionH="50600">
          <a:bevelT w="101600" h="80600"/>
          <a:bevelB w="80600" h="80600"/>
        </a:sp3d>
      </dsp:spPr>
      <dsp:style>
        <a:lnRef idx="1">
          <a:scrgbClr r="0" g="0" b="0"/>
        </a:lnRef>
        <a:fillRef idx="1">
          <a:scrgbClr r="0" g="0" b="0"/>
        </a:fillRef>
        <a:effectRef idx="0">
          <a:scrgbClr r="0" g="0" b="0"/>
        </a:effectRef>
        <a:fontRef idx="minor"/>
      </dsp:style>
      <dsp:txBody>
        <a:bodyPr spcFirstLastPara="0" vert="horz" wrap="square" lIns="298704" tIns="26670" rIns="26670" bIns="26670" numCol="1" spcCol="1270" anchor="ctr" anchorCtr="0">
          <a:noAutofit/>
        </a:bodyPr>
        <a:lstStyle/>
        <a:p>
          <a:pPr marL="285750" lvl="1" indent="-285750" algn="r" defTabSz="1866900" rtl="1">
            <a:lnSpc>
              <a:spcPct val="90000"/>
            </a:lnSpc>
            <a:spcBef>
              <a:spcPct val="0"/>
            </a:spcBef>
            <a:spcAft>
              <a:spcPct val="15000"/>
            </a:spcAft>
            <a:buChar char="••"/>
          </a:pPr>
          <a:r>
            <a:rPr lang="ar-IQ" sz="4200" kern="1200" dirty="0" smtClean="0"/>
            <a:t>التحسنيات.</a:t>
          </a:r>
          <a:endParaRPr lang="ar-IQ" sz="4200" kern="1200" dirty="0"/>
        </a:p>
      </dsp:txBody>
      <dsp:txXfrm rot="-5400000">
        <a:off x="1399493" y="3706309"/>
        <a:ext cx="7681068" cy="11726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84A372-2FC6-400D-8C08-8674115A0A29}">
      <dsp:nvSpPr>
        <dsp:cNvPr id="0" name=""/>
        <dsp:cNvSpPr/>
      </dsp:nvSpPr>
      <dsp:spPr>
        <a:xfrm>
          <a:off x="0" y="591343"/>
          <a:ext cx="2571749" cy="154305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rtl="1">
            <a:lnSpc>
              <a:spcPct val="90000"/>
            </a:lnSpc>
            <a:spcBef>
              <a:spcPct val="0"/>
            </a:spcBef>
            <a:spcAft>
              <a:spcPct val="35000"/>
            </a:spcAft>
          </a:pPr>
          <a:r>
            <a:rPr lang="ar-IQ" sz="5000" kern="1200" dirty="0" smtClean="0"/>
            <a:t>حفظ النسل</a:t>
          </a:r>
          <a:endParaRPr lang="ar-IQ" sz="5000" kern="1200" dirty="0"/>
        </a:p>
      </dsp:txBody>
      <dsp:txXfrm>
        <a:off x="0" y="591343"/>
        <a:ext cx="2571749" cy="1543050"/>
      </dsp:txXfrm>
    </dsp:sp>
    <dsp:sp modelId="{EF3F23C6-FA5D-43E2-A796-4794DD2E3AC8}">
      <dsp:nvSpPr>
        <dsp:cNvPr id="0" name=""/>
        <dsp:cNvSpPr/>
      </dsp:nvSpPr>
      <dsp:spPr>
        <a:xfrm>
          <a:off x="2828925" y="591343"/>
          <a:ext cx="2571749" cy="154305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rtl="1">
            <a:lnSpc>
              <a:spcPct val="90000"/>
            </a:lnSpc>
            <a:spcBef>
              <a:spcPct val="0"/>
            </a:spcBef>
            <a:spcAft>
              <a:spcPct val="35000"/>
            </a:spcAft>
          </a:pPr>
          <a:r>
            <a:rPr lang="ar-IQ" sz="5000" kern="1200" dirty="0" smtClean="0"/>
            <a:t>حفظ النفس</a:t>
          </a:r>
          <a:endParaRPr lang="ar-IQ" sz="5000" kern="1200" dirty="0"/>
        </a:p>
      </dsp:txBody>
      <dsp:txXfrm>
        <a:off x="2828925" y="591343"/>
        <a:ext cx="2571749" cy="1543050"/>
      </dsp:txXfrm>
    </dsp:sp>
    <dsp:sp modelId="{7D5742E7-B268-4E4B-9D2C-E9B36838F172}">
      <dsp:nvSpPr>
        <dsp:cNvPr id="0" name=""/>
        <dsp:cNvSpPr/>
      </dsp:nvSpPr>
      <dsp:spPr>
        <a:xfrm>
          <a:off x="5657849" y="591343"/>
          <a:ext cx="2571749" cy="154305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rtl="1">
            <a:lnSpc>
              <a:spcPct val="90000"/>
            </a:lnSpc>
            <a:spcBef>
              <a:spcPct val="0"/>
            </a:spcBef>
            <a:spcAft>
              <a:spcPct val="35000"/>
            </a:spcAft>
          </a:pPr>
          <a:r>
            <a:rPr lang="ar-IQ" sz="5000" kern="1200" dirty="0" smtClean="0"/>
            <a:t>حفظ الدين</a:t>
          </a:r>
          <a:endParaRPr lang="ar-IQ" sz="5000" kern="1200" dirty="0"/>
        </a:p>
      </dsp:txBody>
      <dsp:txXfrm>
        <a:off x="5657849" y="591343"/>
        <a:ext cx="2571749" cy="1543050"/>
      </dsp:txXfrm>
    </dsp:sp>
    <dsp:sp modelId="{3C71DB06-93B5-46C7-8E1E-2C883847DB8D}">
      <dsp:nvSpPr>
        <dsp:cNvPr id="0" name=""/>
        <dsp:cNvSpPr/>
      </dsp:nvSpPr>
      <dsp:spPr>
        <a:xfrm>
          <a:off x="1414462" y="2391569"/>
          <a:ext cx="2571749" cy="154305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rtl="1">
            <a:lnSpc>
              <a:spcPct val="90000"/>
            </a:lnSpc>
            <a:spcBef>
              <a:spcPct val="0"/>
            </a:spcBef>
            <a:spcAft>
              <a:spcPct val="35000"/>
            </a:spcAft>
          </a:pPr>
          <a:r>
            <a:rPr lang="ar-IQ" sz="5000" kern="1200" dirty="0" smtClean="0"/>
            <a:t>حفظ المال</a:t>
          </a:r>
          <a:endParaRPr lang="ar-IQ" sz="5000" kern="1200" dirty="0"/>
        </a:p>
      </dsp:txBody>
      <dsp:txXfrm>
        <a:off x="1414462" y="2391569"/>
        <a:ext cx="2571749" cy="1543050"/>
      </dsp:txXfrm>
    </dsp:sp>
    <dsp:sp modelId="{37A6DD28-AB05-4DE6-8EEC-9D2EAA441F15}">
      <dsp:nvSpPr>
        <dsp:cNvPr id="0" name=""/>
        <dsp:cNvSpPr/>
      </dsp:nvSpPr>
      <dsp:spPr>
        <a:xfrm>
          <a:off x="4243387" y="2391569"/>
          <a:ext cx="2571749" cy="154305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0" tIns="190500" rIns="190500" bIns="190500" numCol="1" spcCol="1270" anchor="ctr" anchorCtr="0">
          <a:noAutofit/>
        </a:bodyPr>
        <a:lstStyle/>
        <a:p>
          <a:pPr lvl="0" algn="ctr" defTabSz="2222500" rtl="1">
            <a:lnSpc>
              <a:spcPct val="90000"/>
            </a:lnSpc>
            <a:spcBef>
              <a:spcPct val="0"/>
            </a:spcBef>
            <a:spcAft>
              <a:spcPct val="35000"/>
            </a:spcAft>
          </a:pPr>
          <a:r>
            <a:rPr lang="ar-IQ" sz="5000" kern="1200" dirty="0" smtClean="0"/>
            <a:t>حفظ العقل</a:t>
          </a:r>
          <a:endParaRPr lang="ar-IQ" sz="5000" kern="1200" dirty="0"/>
        </a:p>
      </dsp:txBody>
      <dsp:txXfrm>
        <a:off x="4243387" y="2391569"/>
        <a:ext cx="2571749" cy="15430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DA1104BF-E2CF-4BC0-B5A2-1716C74672D1}" type="datetimeFigureOut">
              <a:rPr lang="ar-IQ" smtClean="0"/>
              <a:t>12/09/1435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3705357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DA1104BF-E2CF-4BC0-B5A2-1716C74672D1}" type="datetimeFigureOut">
              <a:rPr lang="ar-IQ" smtClean="0"/>
              <a:t>12/09/1435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3910327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DA1104BF-E2CF-4BC0-B5A2-1716C74672D1}" type="datetimeFigureOut">
              <a:rPr lang="ar-IQ" smtClean="0"/>
              <a:t>12/09/1435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12266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DA1104BF-E2CF-4BC0-B5A2-1716C74672D1}" type="datetimeFigureOut">
              <a:rPr lang="ar-IQ" smtClean="0"/>
              <a:t>12/09/1435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1521305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1104BF-E2CF-4BC0-B5A2-1716C74672D1}" type="datetimeFigureOut">
              <a:rPr lang="ar-IQ" smtClean="0"/>
              <a:t>12/09/1435</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160585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DA1104BF-E2CF-4BC0-B5A2-1716C74672D1}" type="datetimeFigureOut">
              <a:rPr lang="ar-IQ" smtClean="0"/>
              <a:t>12/09/1435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3178636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DA1104BF-E2CF-4BC0-B5A2-1716C74672D1}" type="datetimeFigureOut">
              <a:rPr lang="ar-IQ" smtClean="0"/>
              <a:t>12/09/1435</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1003261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DA1104BF-E2CF-4BC0-B5A2-1716C74672D1}" type="datetimeFigureOut">
              <a:rPr lang="ar-IQ" smtClean="0"/>
              <a:t>12/09/1435</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2140456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1104BF-E2CF-4BC0-B5A2-1716C74672D1}" type="datetimeFigureOut">
              <a:rPr lang="ar-IQ" smtClean="0"/>
              <a:t>12/09/1435</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2168409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1104BF-E2CF-4BC0-B5A2-1716C74672D1}" type="datetimeFigureOut">
              <a:rPr lang="ar-IQ" smtClean="0"/>
              <a:t>12/09/1435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3707144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1104BF-E2CF-4BC0-B5A2-1716C74672D1}" type="datetimeFigureOut">
              <a:rPr lang="ar-IQ" smtClean="0"/>
              <a:t>12/09/1435</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2A11E79-2776-4245-BF1A-7D4B8F427A7A}" type="slidenum">
              <a:rPr lang="ar-IQ" smtClean="0"/>
              <a:t>‹#›</a:t>
            </a:fld>
            <a:endParaRPr lang="ar-IQ"/>
          </a:p>
        </p:txBody>
      </p:sp>
    </p:spTree>
    <p:extLst>
      <p:ext uri="{BB962C8B-B14F-4D97-AF65-F5344CB8AC3E}">
        <p14:creationId xmlns:p14="http://schemas.microsoft.com/office/powerpoint/2010/main" val="3607055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A1104BF-E2CF-4BC0-B5A2-1716C74672D1}" type="datetimeFigureOut">
              <a:rPr lang="ar-IQ" smtClean="0"/>
              <a:t>12/09/1435</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2A11E79-2776-4245-BF1A-7D4B8F427A7A}" type="slidenum">
              <a:rPr lang="ar-IQ" smtClean="0"/>
              <a:t>‹#›</a:t>
            </a:fld>
            <a:endParaRPr lang="ar-IQ"/>
          </a:p>
        </p:txBody>
      </p:sp>
    </p:spTree>
    <p:extLst>
      <p:ext uri="{BB962C8B-B14F-4D97-AF65-F5344CB8AC3E}">
        <p14:creationId xmlns:p14="http://schemas.microsoft.com/office/powerpoint/2010/main" val="4218095281"/>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79512" y="0"/>
            <a:ext cx="8784976" cy="6858000"/>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endParaRPr lang="ar-IQ" sz="8000" b="1" dirty="0" smtClean="0">
              <a:solidFill>
                <a:schemeClr val="tx1"/>
              </a:solidFill>
              <a:latin typeface="Traditional Arabic" panose="02020603050405020304" pitchFamily="18" charset="-78"/>
              <a:cs typeface="Traditional Arabic" panose="02020603050405020304" pitchFamily="18" charset="-78"/>
            </a:endParaRPr>
          </a:p>
          <a:p>
            <a:pPr algn="ctr"/>
            <a:r>
              <a:rPr lang="ar-IQ" sz="6000" b="1" dirty="0" smtClean="0">
                <a:cs typeface="Rebar -A- Beyar" pitchFamily="2" charset="-78"/>
              </a:rPr>
              <a:t>مقاصد الشريعة الإسلامية</a:t>
            </a:r>
            <a:endParaRPr lang="en-US" sz="6000" dirty="0">
              <a:cs typeface="Rebar -A- Beyar" pitchFamily="2" charset="-78"/>
            </a:endParaRPr>
          </a:p>
          <a:p>
            <a:pPr algn="ctr"/>
            <a:endParaRPr lang="ar-IQ" sz="6600" b="1" dirty="0" smtClean="0">
              <a:solidFill>
                <a:schemeClr val="tx1"/>
              </a:solidFill>
              <a:latin typeface="Traditional Arabic" panose="02020603050405020304" pitchFamily="18" charset="-78"/>
              <a:cs typeface="Traditional Arabic" panose="02020603050405020304" pitchFamily="18" charset="-78"/>
            </a:endParaRPr>
          </a:p>
          <a:p>
            <a:pPr algn="ctr"/>
            <a:r>
              <a:rPr lang="ar-IQ" sz="6600" b="1" dirty="0" smtClean="0">
                <a:solidFill>
                  <a:schemeClr val="tx1"/>
                </a:solidFill>
                <a:latin typeface="Traditional Arabic" panose="02020603050405020304" pitchFamily="18" charset="-78"/>
                <a:cs typeface="Traditional Arabic" panose="02020603050405020304" pitchFamily="18" charset="-78"/>
              </a:rPr>
              <a:t>********</a:t>
            </a:r>
          </a:p>
          <a:p>
            <a:pPr algn="ctr"/>
            <a:r>
              <a:rPr lang="ar-IQ" sz="3200" b="1" dirty="0" smtClean="0">
                <a:solidFill>
                  <a:schemeClr val="tx1"/>
                </a:solidFill>
                <a:latin typeface="Traditional Arabic" panose="02020603050405020304" pitchFamily="18" charset="-78"/>
                <a:cs typeface="Rebar -K- Bijar 2" pitchFamily="2" charset="-78"/>
              </a:rPr>
              <a:t>إعداد:  أمين حجي </a:t>
            </a:r>
            <a:r>
              <a:rPr lang="ar-IQ" sz="3200" b="1" dirty="0" err="1" smtClean="0">
                <a:solidFill>
                  <a:schemeClr val="tx1"/>
                </a:solidFill>
                <a:latin typeface="Traditional Arabic" panose="02020603050405020304" pitchFamily="18" charset="-78"/>
                <a:cs typeface="Rebar -K- Bijar 2" pitchFamily="2" charset="-78"/>
              </a:rPr>
              <a:t>الدوسكي</a:t>
            </a:r>
            <a:endParaRPr lang="ar-IQ" sz="3200" b="1" dirty="0" smtClean="0">
              <a:solidFill>
                <a:schemeClr val="tx1"/>
              </a:solidFill>
              <a:latin typeface="Traditional Arabic" panose="02020603050405020304" pitchFamily="18" charset="-78"/>
              <a:cs typeface="Rebar -K- Bijar 2" pitchFamily="2" charset="-78"/>
            </a:endParaRPr>
          </a:p>
          <a:p>
            <a:pPr algn="ctr"/>
            <a:endParaRPr lang="ar-IQ" dirty="0">
              <a:solidFill>
                <a:schemeClr val="tx1"/>
              </a:solidFill>
            </a:endParaRPr>
          </a:p>
        </p:txBody>
      </p:sp>
      <p:pic>
        <p:nvPicPr>
          <p:cNvPr id="1026"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3304" y="5805264"/>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1768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88640"/>
            <a:ext cx="8686800" cy="6408712"/>
          </a:xfrm>
          <a:effectLst>
            <a:glow rad="228600">
              <a:schemeClr val="accent5">
                <a:satMod val="175000"/>
                <a:alpha val="40000"/>
              </a:schemeClr>
            </a:glow>
            <a:outerShdw blurRad="40000" dist="20000" dir="5400000" rotWithShape="0">
              <a:srgbClr val="000000">
                <a:alpha val="38000"/>
              </a:srgbClr>
            </a:outerShdw>
          </a:effectLst>
          <a:scene3d>
            <a:camera prst="perspectiveLeft"/>
            <a:lightRig rig="threePt" dir="t"/>
          </a:scene3d>
        </p:spPr>
        <p:style>
          <a:lnRef idx="1">
            <a:schemeClr val="dk1"/>
          </a:lnRef>
          <a:fillRef idx="2">
            <a:schemeClr val="dk1"/>
          </a:fillRef>
          <a:effectRef idx="1">
            <a:schemeClr val="dk1"/>
          </a:effectRef>
          <a:fontRef idx="minor">
            <a:schemeClr val="dk1"/>
          </a:fontRef>
        </p:style>
        <p:txBody>
          <a:bodyPr>
            <a:normAutofit/>
          </a:bodyPr>
          <a:lstStyle/>
          <a:p>
            <a:pPr marL="0" indent="0" algn="just">
              <a:buNone/>
            </a:pPr>
            <a:r>
              <a:rPr lang="ar-IQ" sz="3300" b="1" dirty="0" smtClean="0"/>
              <a:t>أولا: حفظ الدين</a:t>
            </a:r>
            <a:r>
              <a:rPr lang="ar-IQ" sz="3300" dirty="0" smtClean="0"/>
              <a:t>، قال تعالى: (إنَّ الدِّينَ عِنْدَ اللهِ الإسْلام...).</a:t>
            </a:r>
            <a:r>
              <a:rPr lang="ar-SA" sz="3300" dirty="0" smtClean="0"/>
              <a:t> </a:t>
            </a:r>
            <a:r>
              <a:rPr lang="ar-SA" sz="3300" dirty="0"/>
              <a:t>سورة آل عمران</a:t>
            </a:r>
            <a:r>
              <a:rPr lang="ar-SA" sz="3300" dirty="0" smtClean="0"/>
              <a:t>:</a:t>
            </a:r>
            <a:r>
              <a:rPr lang="ar-IQ" sz="3300" dirty="0" smtClean="0"/>
              <a:t> </a:t>
            </a:r>
            <a:r>
              <a:rPr lang="ar-SA" sz="3300" dirty="0" smtClean="0"/>
              <a:t>19</a:t>
            </a:r>
            <a:r>
              <a:rPr lang="ar-SA" sz="3300" dirty="0"/>
              <a:t>. </a:t>
            </a:r>
            <a:r>
              <a:rPr lang="ar-IQ" sz="3300" dirty="0" smtClean="0"/>
              <a:t>(وَمن يّبتَغِ غَيرَ الإِسلامِ دِينًا فَلن يّقبَل مِنْهُ وَهُوَ فِي الآخِرَةِ مِنَ الخاسِرِين) </a:t>
            </a:r>
            <a:r>
              <a:rPr lang="ar-SA" sz="3300" dirty="0" smtClean="0"/>
              <a:t>سورة </a:t>
            </a:r>
            <a:r>
              <a:rPr lang="ar-SA" sz="3300" dirty="0"/>
              <a:t>آل عمران</a:t>
            </a:r>
            <a:r>
              <a:rPr lang="ar-SA" sz="3300" dirty="0" smtClean="0"/>
              <a:t>:</a:t>
            </a:r>
            <a:r>
              <a:rPr lang="ar-IQ" sz="3300" dirty="0" smtClean="0"/>
              <a:t> </a:t>
            </a:r>
            <a:r>
              <a:rPr lang="ar-SA" sz="3300" dirty="0" smtClean="0"/>
              <a:t>85.</a:t>
            </a:r>
            <a:r>
              <a:rPr lang="ar-IQ" sz="3300" dirty="0" smtClean="0"/>
              <a:t> </a:t>
            </a:r>
            <a:r>
              <a:rPr lang="ar-SA" sz="3300" dirty="0" smtClean="0"/>
              <a:t> </a:t>
            </a:r>
            <a:endParaRPr lang="ar-IQ" sz="3300" dirty="0" smtClean="0"/>
          </a:p>
          <a:p>
            <a:pPr marL="0" indent="0" algn="just">
              <a:buNone/>
            </a:pPr>
            <a:r>
              <a:rPr lang="ar-IQ" sz="3300" dirty="0" smtClean="0"/>
              <a:t>	وهذا المقصد والضرورة من أعظم مقاصد وضرورة الإسلام وأهمها، فهو الأصل بالنسبة للأخرى والأس لها، والباقي يتفرع منه، فحفظه حفظ لها وضياعه ضياع لجميع المقاصد الأخرى. </a:t>
            </a:r>
          </a:p>
          <a:p>
            <a:pPr marL="0" indent="0" algn="just">
              <a:buNone/>
            </a:pPr>
            <a:r>
              <a:rPr lang="ar-IQ" sz="3300" b="1" dirty="0" smtClean="0"/>
              <a:t>أ. حفظ الدين من جانب </a:t>
            </a:r>
            <a:r>
              <a:rPr lang="ar-IQ" sz="3300" b="1" dirty="0"/>
              <a:t>الوجود: </a:t>
            </a:r>
            <a:r>
              <a:rPr lang="ar-IQ" sz="3300" dirty="0" smtClean="0"/>
              <a:t>كبيان أركان الإيمان من الإيمان بالله وملائكته وكتبه ورسله واليوم الآخر وبالقدر خيره وشره، وأركان الإسلام كالنطق بالشهادتين، والصلاة، والزكاة، والصيام، والحج، وهذه من أصول العبادات.</a:t>
            </a:r>
            <a:endParaRPr lang="ar-IQ" sz="3300" dirty="0"/>
          </a:p>
        </p:txBody>
      </p:sp>
      <p:pic>
        <p:nvPicPr>
          <p:cNvPr id="4"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1216" y="5805264"/>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6309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356992"/>
            <a:ext cx="6156176" cy="3501008"/>
          </a:xfrm>
        </p:spPr>
      </p:pic>
      <p:sp>
        <p:nvSpPr>
          <p:cNvPr id="2" name="Rectangle 1"/>
          <p:cNvSpPr/>
          <p:nvPr/>
        </p:nvSpPr>
        <p:spPr>
          <a:xfrm>
            <a:off x="251520" y="500051"/>
            <a:ext cx="8546946" cy="2062103"/>
          </a:xfrm>
          <a:prstGeom prst="rect">
            <a:avLst/>
          </a:prstGeom>
        </p:spPr>
        <p:txBody>
          <a:bodyPr wrap="square">
            <a:spAutoFit/>
          </a:bodyPr>
          <a:lstStyle/>
          <a:p>
            <a:pPr algn="just"/>
            <a:r>
              <a:rPr lang="ar-IQ" sz="3200" b="1" dirty="0" smtClean="0"/>
              <a:t>ب. حفظ الدين من جانب </a:t>
            </a:r>
            <a:r>
              <a:rPr lang="ar-IQ" sz="3200" b="1" dirty="0"/>
              <a:t>العدم: </a:t>
            </a:r>
            <a:r>
              <a:rPr lang="ar-IQ" sz="3200" dirty="0" smtClean="0"/>
              <a:t>كالأمر </a:t>
            </a:r>
            <a:r>
              <a:rPr lang="ar-IQ" sz="3200" dirty="0"/>
              <a:t>بالمعروف والنهي عن المنكر </a:t>
            </a:r>
            <a:r>
              <a:rPr lang="ar-IQ" sz="3200" dirty="0" smtClean="0"/>
              <a:t>والجهاد ضد الطامعين والذين يريدون النيل بالأمة، ومنها الحدود والعقوبات الإسلامية، كحد </a:t>
            </a:r>
            <a:r>
              <a:rPr lang="ar-IQ" sz="3200" dirty="0"/>
              <a:t>المرتد </a:t>
            </a:r>
            <a:r>
              <a:rPr lang="ar-IQ" sz="3200" dirty="0" smtClean="0"/>
              <a:t>المحارب، وعقوبة الذي يفشي الزندقة والفاحشة بين الناس، وغيره.</a:t>
            </a:r>
            <a:endParaRPr lang="ar-IQ" sz="3200" dirty="0"/>
          </a:p>
        </p:txBody>
      </p:sp>
      <p:pic>
        <p:nvPicPr>
          <p:cNvPr id="4" name="Picture 2" descr="\\10.10.0.2\server1\هيثم\الألوكة.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6"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8386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5" name="Content Placeholder 4"/>
          <p:cNvSpPr>
            <a:spLocks noGrp="1"/>
          </p:cNvSpPr>
          <p:nvPr>
            <p:ph idx="1"/>
          </p:nvPr>
        </p:nvSpPr>
        <p:spPr>
          <a:xfrm>
            <a:off x="323528" y="260648"/>
            <a:ext cx="8568952" cy="626469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normAutofit/>
          </a:bodyPr>
          <a:lstStyle/>
          <a:p>
            <a:pPr marL="0" indent="0" algn="just">
              <a:buNone/>
            </a:pPr>
            <a:r>
              <a:rPr lang="ar-IQ" dirty="0" smtClean="0"/>
              <a:t>2. </a:t>
            </a:r>
            <a:r>
              <a:rPr lang="ar-IQ" b="1" dirty="0"/>
              <a:t>حفظ </a:t>
            </a:r>
            <a:r>
              <a:rPr lang="ar-IQ" b="1" dirty="0" smtClean="0"/>
              <a:t>النفس.</a:t>
            </a:r>
            <a:r>
              <a:rPr lang="ar-IQ" dirty="0"/>
              <a:t> </a:t>
            </a:r>
            <a:r>
              <a:rPr lang="ar-IQ" dirty="0" smtClean="0"/>
              <a:t>قال تعالى: ﴿وَلَا </a:t>
            </a:r>
            <a:r>
              <a:rPr lang="ar-IQ" dirty="0"/>
              <a:t>تَقْتُلُوا أَنْفُسَكُمْ إِنَّ اللَّهَ كَانَ بِكُمْ </a:t>
            </a:r>
            <a:r>
              <a:rPr lang="ar-IQ" dirty="0" smtClean="0"/>
              <a:t>رَحِيمًا﴾ </a:t>
            </a:r>
            <a:r>
              <a:rPr lang="ar-IQ" sz="2600" dirty="0"/>
              <a:t>[النساء: 29</a:t>
            </a:r>
            <a:r>
              <a:rPr lang="ar-IQ" sz="2600" dirty="0" smtClean="0"/>
              <a:t>].</a:t>
            </a:r>
          </a:p>
          <a:p>
            <a:pPr marL="0" indent="0" algn="just">
              <a:buNone/>
            </a:pPr>
            <a:r>
              <a:rPr lang="ar-IQ" b="1" dirty="0" smtClean="0"/>
              <a:t>أ. حفظ النفس من جانب الوجود: </a:t>
            </a:r>
            <a:r>
              <a:rPr lang="ar-IQ" dirty="0" smtClean="0"/>
              <a:t>منه ما أ</a:t>
            </a:r>
            <a:r>
              <a:rPr lang="ar-SA" dirty="0" smtClean="0"/>
              <a:t>باحه </a:t>
            </a:r>
            <a:r>
              <a:rPr lang="ar-SA" dirty="0"/>
              <a:t>الله تعالى لخلقه من البيوع والأطعمة والملابس والتكسب في الدنيا؛ لكي يتقوو بها ولا </a:t>
            </a:r>
            <a:r>
              <a:rPr lang="ar-SA" dirty="0" smtClean="0"/>
              <a:t>يفنوا</a:t>
            </a:r>
            <a:r>
              <a:rPr lang="ar-IQ" dirty="0" smtClean="0"/>
              <a:t>، وما جبل عليه الناس من دفع الأذى عن نفوسهم، ومنها ما أباحه الله من أكل وشرب الحرام </a:t>
            </a:r>
            <a:r>
              <a:rPr lang="ar-IQ" dirty="0"/>
              <a:t>إذا ما اضطر </a:t>
            </a:r>
            <a:r>
              <a:rPr lang="ar-IQ" dirty="0" smtClean="0"/>
              <a:t>إليه؛ كي يستبقى على نفسه</a:t>
            </a:r>
            <a:r>
              <a:rPr lang="ar-IQ" dirty="0"/>
              <a:t>.</a:t>
            </a:r>
            <a:endParaRPr lang="ar-IQ" dirty="0" smtClean="0"/>
          </a:p>
        </p:txBody>
      </p:sp>
      <p:pic>
        <p:nvPicPr>
          <p:cNvPr id="4"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726608"/>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6806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67544" y="476672"/>
            <a:ext cx="8280920" cy="5760640"/>
          </a:xfrm>
          <a:prstGeom prst="roundRect">
            <a:avLst/>
          </a:prstGeom>
          <a:ln/>
        </p:spPr>
        <p:style>
          <a:lnRef idx="1">
            <a:schemeClr val="accent5"/>
          </a:lnRef>
          <a:fillRef idx="2">
            <a:schemeClr val="accent5"/>
          </a:fillRef>
          <a:effectRef idx="1">
            <a:schemeClr val="accent5"/>
          </a:effectRef>
          <a:fontRef idx="minor">
            <a:schemeClr val="dk1"/>
          </a:fontRef>
        </p:style>
        <p:txBody>
          <a:bodyPr rtlCol="1" anchor="ctr"/>
          <a:lstStyle/>
          <a:p>
            <a:pPr algn="just"/>
            <a:r>
              <a:rPr lang="ar-IQ" sz="3200" dirty="0"/>
              <a:t>قال تعالى: (إِنَّمَا حَرَّمَ عَلَيْكُمْ الْمَيْتَة وَالدَّم وَلَحْم الْخِنْزِير وَمَا أُهِلَّ لِغَيْرِ اللَّه بِهِ فَمَنْ اُضْطُرَّ غَيْر بَاغٍ وَلَا عَادٍ فَإِنَّ اللَّه غَفُور رَحِيم) </a:t>
            </a:r>
            <a:r>
              <a:rPr lang="ar-IQ" sz="2000" dirty="0"/>
              <a:t>النحل: 115. </a:t>
            </a:r>
            <a:r>
              <a:rPr lang="ar-IQ" sz="3200" dirty="0"/>
              <a:t>لأن الإقدام على ما يبقى به الحياة أولى مما يكمل به الدين، وهذا إذا تعارض بقاء النفس مع كمال الدين؛ أما إذا تعارض بقاء النفس مع بقاء الدين فيقدم الدين عليه.</a:t>
            </a:r>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445224"/>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6926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0" y="332656"/>
            <a:ext cx="9144000" cy="5688632"/>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just"/>
            <a:r>
              <a:rPr lang="ar-IQ" sz="3200" b="1" dirty="0" smtClean="0"/>
              <a:t>ب. حفظ النفس من جانب العدم: </a:t>
            </a:r>
            <a:r>
              <a:rPr lang="ar-SA" sz="3200" dirty="0"/>
              <a:t>وذلك بتشريع الحدود لردع من يريد المساس بالنفوس، </a:t>
            </a:r>
            <a:r>
              <a:rPr lang="ar-IQ" sz="3200" dirty="0" smtClean="0"/>
              <a:t>قال تعالى</a:t>
            </a:r>
            <a:r>
              <a:rPr lang="ar-IQ" sz="3200" dirty="0"/>
              <a:t>: (وَلَكُمْ فِي الْقِصَاصِ حَيَاةٌ يَا أُولِي الْأَلْبَابِ لَعَلَّكُمْ تَتَّقُونَ) البقرة: 179. </a:t>
            </a:r>
            <a:r>
              <a:rPr lang="ar-SA" sz="3200" dirty="0"/>
              <a:t>وهذا من جهة حفظ النوع الإنساني المادي كأجسام وأبدان، أما حفظها من الناحية المعنوية الروحية، فهذا يتعلق بالدين وحفظها له من الجانبين، وقد مر القول في ذلك فلا نعيده.</a:t>
            </a:r>
            <a:endParaRPr lang="en-US" sz="3200" dirty="0"/>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9952" y="5222552"/>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1198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que 2"/>
          <p:cNvSpPr/>
          <p:nvPr/>
        </p:nvSpPr>
        <p:spPr>
          <a:xfrm>
            <a:off x="0" y="0"/>
            <a:ext cx="9144000" cy="6858000"/>
          </a:xfrm>
          <a:prstGeom prst="plaque">
            <a:avLst/>
          </a:prstGeom>
        </p:spPr>
        <p:style>
          <a:lnRef idx="1">
            <a:schemeClr val="dk1"/>
          </a:lnRef>
          <a:fillRef idx="2">
            <a:schemeClr val="dk1"/>
          </a:fillRef>
          <a:effectRef idx="1">
            <a:schemeClr val="dk1"/>
          </a:effectRef>
          <a:fontRef idx="minor">
            <a:schemeClr val="dk1"/>
          </a:fontRef>
        </p:style>
        <p:txBody>
          <a:bodyPr rtlCol="1" anchor="ctr"/>
          <a:lstStyle/>
          <a:p>
            <a:pPr lvl="0" algn="just"/>
            <a:r>
              <a:rPr lang="ar-IQ" sz="3200" b="1" dirty="0" smtClean="0"/>
              <a:t>3. حفظ النسل. </a:t>
            </a:r>
            <a:r>
              <a:rPr lang="ar-IQ" sz="3200" dirty="0"/>
              <a:t>قال تعالى: </a:t>
            </a:r>
            <a:r>
              <a:rPr lang="ar-IQ" sz="3200" dirty="0" smtClean="0"/>
              <a:t>(</a:t>
            </a:r>
            <a:r>
              <a:rPr lang="ar-SA" sz="3200" dirty="0" smtClean="0"/>
              <a:t>الزَّانِيَةُ </a:t>
            </a:r>
            <a:r>
              <a:rPr lang="ar-SA" sz="3200" dirty="0"/>
              <a:t>وَالزَّانِي فَاجْلِدُوا كُلَّ وَاحِدٍ مِنْهُمَا مِائَةَ جَلْدَةٍ</a:t>
            </a:r>
            <a:r>
              <a:rPr lang="ar-SA" sz="3200" dirty="0" smtClean="0"/>
              <a:t>...)</a:t>
            </a:r>
            <a:r>
              <a:rPr lang="ar-IQ" sz="3200" dirty="0" smtClean="0"/>
              <a:t>، </a:t>
            </a:r>
            <a:r>
              <a:rPr lang="ar-IQ" sz="2400" dirty="0" smtClean="0"/>
              <a:t>النور: 2. </a:t>
            </a:r>
            <a:r>
              <a:rPr lang="ar-IQ" sz="3200" dirty="0" smtClean="0"/>
              <a:t>وقال: (</a:t>
            </a:r>
            <a:r>
              <a:rPr lang="ar-SA" sz="3200" dirty="0" smtClean="0"/>
              <a:t>وَاَلَّذِينَ </a:t>
            </a:r>
            <a:r>
              <a:rPr lang="ar-SA" sz="3200" dirty="0"/>
              <a:t>يَرْمُونَ الْمُحْصَنَاتِ ثُمَّ لَمْ يَأْتُوا </a:t>
            </a:r>
            <a:r>
              <a:rPr lang="ar-SA" sz="3200" dirty="0" smtClean="0"/>
              <a:t>بِأَرْبَعَةِ </a:t>
            </a:r>
            <a:r>
              <a:rPr lang="ar-SA" sz="3200" dirty="0"/>
              <a:t>شُهَدَاءَ فَاجْلِدُوهُمْ ثَمَانِينَ جَلْدَةً</a:t>
            </a:r>
            <a:r>
              <a:rPr lang="ar-SA" sz="3200" dirty="0" smtClean="0"/>
              <a:t>...</a:t>
            </a:r>
            <a:r>
              <a:rPr lang="ar-IQ" sz="3200" dirty="0" smtClean="0"/>
              <a:t>)، </a:t>
            </a:r>
            <a:r>
              <a:rPr lang="ar-IQ" sz="2400" dirty="0" smtClean="0"/>
              <a:t>النور: 4.</a:t>
            </a:r>
            <a:endParaRPr lang="ar-IQ" sz="2400" b="1" dirty="0" smtClean="0"/>
          </a:p>
          <a:p>
            <a:pPr lvl="0" algn="just"/>
            <a:r>
              <a:rPr lang="ar-IQ" sz="3200" b="1" dirty="0" smtClean="0"/>
              <a:t>أ. حفظ النسل من جانب الوجود: </a:t>
            </a:r>
            <a:r>
              <a:rPr lang="ar-SA" sz="3200" dirty="0" smtClean="0"/>
              <a:t>ذلك </a:t>
            </a:r>
            <a:r>
              <a:rPr lang="ar-SA" sz="3200" dirty="0"/>
              <a:t>بما أباحه الله تعالى لعباده من النكاح وتزينه لهم بخلق الشهوة في </a:t>
            </a:r>
            <a:r>
              <a:rPr lang="ar-SA" sz="3200" dirty="0" smtClean="0"/>
              <a:t>نفوسهم</a:t>
            </a:r>
            <a:r>
              <a:rPr lang="ar-IQ" sz="3200" dirty="0" smtClean="0"/>
              <a:t>؛</a:t>
            </a:r>
            <a:r>
              <a:rPr lang="ar-SA" sz="3200" dirty="0" smtClean="0"/>
              <a:t> </a:t>
            </a:r>
            <a:r>
              <a:rPr lang="ar-SA" sz="3200" dirty="0"/>
              <a:t>حتى يتبادروا إليه من فطرتهم فلا </a:t>
            </a:r>
            <a:r>
              <a:rPr lang="ar-SA" sz="3200" dirty="0" smtClean="0"/>
              <a:t>يفن</a:t>
            </a:r>
            <a:r>
              <a:rPr lang="ar-IQ" sz="3200" dirty="0" smtClean="0"/>
              <a:t>ي</a:t>
            </a:r>
            <a:r>
              <a:rPr lang="ar-SA" sz="3200" dirty="0" smtClean="0"/>
              <a:t> </a:t>
            </a:r>
            <a:r>
              <a:rPr lang="ar-SA" sz="3200" dirty="0"/>
              <a:t>النوع </a:t>
            </a:r>
            <a:r>
              <a:rPr lang="ar-SA" sz="3200" dirty="0" smtClean="0"/>
              <a:t>الإنساني</a:t>
            </a:r>
            <a:r>
              <a:rPr lang="ar-IQ" sz="3200" dirty="0" smtClean="0"/>
              <a:t>.</a:t>
            </a:r>
            <a:endParaRPr lang="en-US" sz="3200" dirty="0">
              <a:cs typeface="Ali_k_kanaqen" pitchFamily="2" charset="-78"/>
            </a:endParaRPr>
          </a:p>
        </p:txBody>
      </p:sp>
      <p:pic>
        <p:nvPicPr>
          <p:cNvPr id="4"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8128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4" name="Content Placeholder 3"/>
          <p:cNvSpPr>
            <a:spLocks noGrp="1"/>
          </p:cNvSpPr>
          <p:nvPr>
            <p:ph idx="1"/>
          </p:nvPr>
        </p:nvSpPr>
        <p:spPr>
          <a:xfrm>
            <a:off x="0" y="0"/>
            <a:ext cx="9144000" cy="6858000"/>
          </a:xfrm>
          <a:prstGeom prst="plaque">
            <a:avLst/>
          </a:prstGeom>
        </p:spPr>
        <p:style>
          <a:lnRef idx="1">
            <a:schemeClr val="dk1"/>
          </a:lnRef>
          <a:fillRef idx="1002">
            <a:schemeClr val="lt1"/>
          </a:fillRef>
          <a:effectRef idx="1">
            <a:schemeClr val="dk1"/>
          </a:effectRef>
          <a:fontRef idx="minor">
            <a:schemeClr val="dk1"/>
          </a:fontRef>
        </p:style>
        <p:txBody>
          <a:bodyPr rtlCol="1" anchor="ctr">
            <a:normAutofit/>
          </a:bodyPr>
          <a:lstStyle/>
          <a:p>
            <a:pPr marL="0" indent="0" algn="just">
              <a:buNone/>
            </a:pPr>
            <a:r>
              <a:rPr lang="ar-IQ" sz="3200" b="1" dirty="0" smtClean="0"/>
              <a:t>ب. حفظ النسل من جانب العدم: </a:t>
            </a:r>
            <a:r>
              <a:rPr lang="ar-IQ" dirty="0"/>
              <a:t>وذلك بحد الحدود </a:t>
            </a:r>
            <a:r>
              <a:rPr lang="ar-IQ" dirty="0" smtClean="0"/>
              <a:t>والعقوبات؛ لحفظ </a:t>
            </a:r>
            <a:r>
              <a:rPr lang="ar-SA" dirty="0"/>
              <a:t>الفروج </a:t>
            </a:r>
            <a:r>
              <a:rPr lang="ar-IQ" dirty="0"/>
              <a:t>والتي ينضبط بها </a:t>
            </a:r>
            <a:r>
              <a:rPr lang="ar-IQ" dirty="0" smtClean="0"/>
              <a:t>النسل ويحفظ</a:t>
            </a:r>
            <a:r>
              <a:rPr lang="ar-SA" dirty="0" smtClean="0"/>
              <a:t>، </a:t>
            </a:r>
            <a:r>
              <a:rPr lang="ar-IQ" dirty="0" smtClean="0"/>
              <a:t>كمن يت</a:t>
            </a:r>
            <a:r>
              <a:rPr lang="ar-SA" dirty="0" smtClean="0"/>
              <a:t>هجم </a:t>
            </a:r>
            <a:r>
              <a:rPr lang="ar-SA" dirty="0"/>
              <a:t>على الزنا </a:t>
            </a:r>
            <a:r>
              <a:rPr lang="ar-SA" dirty="0" smtClean="0"/>
              <a:t>والفواحش، </a:t>
            </a:r>
            <a:r>
              <a:rPr lang="ar-SA" dirty="0"/>
              <a:t>فيقلل موارد الحلال </a:t>
            </a:r>
            <a:r>
              <a:rPr lang="ar-SA" dirty="0" smtClean="0"/>
              <a:t>بذلك</a:t>
            </a:r>
            <a:r>
              <a:rPr lang="ar-IQ" dirty="0" smtClean="0"/>
              <a:t>،</a:t>
            </a:r>
            <a:r>
              <a:rPr lang="ar-SA" dirty="0" smtClean="0"/>
              <a:t> </a:t>
            </a:r>
            <a:r>
              <a:rPr lang="ar-SA" dirty="0"/>
              <a:t>ويختلط الأنساب ويجر الأمر إلى الضير بالنسل فالنوع </a:t>
            </a:r>
            <a:r>
              <a:rPr lang="ar-SA" dirty="0" smtClean="0"/>
              <a:t>الإنساني</a:t>
            </a:r>
            <a:r>
              <a:rPr lang="ar-IQ" dirty="0" smtClean="0"/>
              <a:t>، فحد الشارع لذلك حدودًا؛ كحد الزاني والقاذف، وعقوبة ناشر الفاحشة بين الناس. قال تعالى: ﴿وَلَا </a:t>
            </a:r>
            <a:r>
              <a:rPr lang="ar-IQ" dirty="0"/>
              <a:t>تَقْرَبُوا الزِّنَا إِنَّهُ كَانَ فَاحِشَةً وَسَاءَ </a:t>
            </a:r>
            <a:r>
              <a:rPr lang="ar-IQ" dirty="0" smtClean="0"/>
              <a:t>سَبِيلًا﴾ </a:t>
            </a:r>
            <a:r>
              <a:rPr lang="ar-IQ" sz="2400" dirty="0" smtClean="0"/>
              <a:t>الإسراء</a:t>
            </a:r>
            <a:r>
              <a:rPr lang="ar-IQ" sz="2400" dirty="0"/>
              <a:t>: </a:t>
            </a:r>
            <a:r>
              <a:rPr lang="ar-IQ" sz="2400" dirty="0" smtClean="0"/>
              <a:t>32</a:t>
            </a:r>
            <a:r>
              <a:rPr lang="ar-IQ" sz="2400" dirty="0"/>
              <a:t>.</a:t>
            </a:r>
            <a:r>
              <a:rPr lang="en-US" dirty="0"/>
              <a:t/>
            </a:r>
            <a:br>
              <a:rPr lang="en-US" dirty="0"/>
            </a:br>
            <a:endParaRPr lang="en-US" dirty="0"/>
          </a:p>
          <a:p>
            <a:pPr marL="0" indent="0" algn="just">
              <a:buNone/>
            </a:pPr>
            <a:endParaRPr lang="ar-IQ" sz="3200" b="1" dirty="0"/>
          </a:p>
        </p:txBody>
      </p:sp>
      <p:pic>
        <p:nvPicPr>
          <p:cNvPr id="5"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319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4" name="Content Placeholder 3"/>
          <p:cNvSpPr>
            <a:spLocks noGrp="1"/>
          </p:cNvSpPr>
          <p:nvPr>
            <p:ph idx="1"/>
          </p:nvPr>
        </p:nvSpPr>
        <p:spPr>
          <a:xfrm>
            <a:off x="0" y="620688"/>
            <a:ext cx="9144000" cy="5256584"/>
          </a:xfrm>
          <a:prstGeom prst="plaque">
            <a:avLst/>
          </a:prstGeom>
        </p:spPr>
        <p:style>
          <a:lnRef idx="1">
            <a:schemeClr val="dk1"/>
          </a:lnRef>
          <a:fillRef idx="1002">
            <a:schemeClr val="lt1"/>
          </a:fillRef>
          <a:effectRef idx="1">
            <a:schemeClr val="dk1"/>
          </a:effectRef>
          <a:fontRef idx="minor">
            <a:schemeClr val="dk1"/>
          </a:fontRef>
        </p:style>
        <p:txBody>
          <a:bodyPr rtlCol="1" anchor="ctr">
            <a:normAutofit fontScale="92500" lnSpcReduction="20000"/>
          </a:bodyPr>
          <a:lstStyle/>
          <a:p>
            <a:pPr marL="0" indent="0" algn="just">
              <a:buNone/>
            </a:pPr>
            <a:r>
              <a:rPr lang="ar-IQ" sz="3800" b="1" dirty="0"/>
              <a:t>4. </a:t>
            </a:r>
            <a:r>
              <a:rPr lang="ar-SA" sz="3800" b="1" dirty="0"/>
              <a:t>حفظ العقل</a:t>
            </a:r>
            <a:r>
              <a:rPr lang="ar-IQ" sz="3800" b="1" dirty="0"/>
              <a:t>. </a:t>
            </a:r>
            <a:r>
              <a:rPr lang="ar-IQ" sz="3800" b="1" dirty="0" smtClean="0"/>
              <a:t>قال تعالى</a:t>
            </a:r>
            <a:r>
              <a:rPr lang="ar-IQ" sz="3800" dirty="0"/>
              <a:t>: (وَتِلْكَ الْأَمْثَالُ نَضْرِبُهَا لِلنَّاسِ ۖ وَمَا يَعْقِلُهَا إِلَّا الْعَالِمُونَ)، عنكبوت: 43، وقال: </a:t>
            </a:r>
            <a:r>
              <a:rPr lang="ar-IQ" sz="3800" dirty="0" smtClean="0"/>
              <a:t>(كَذلِكَ </a:t>
            </a:r>
            <a:r>
              <a:rPr lang="ar-IQ" sz="3800" dirty="0"/>
              <a:t>يُبَيّنُ الله لَكُمْ آياتِهِ لَعَلَّكُمْ تَعْقِلُونَ)، </a:t>
            </a:r>
            <a:r>
              <a:rPr lang="ar-IQ" sz="2800" dirty="0"/>
              <a:t>البقرة: 242. </a:t>
            </a:r>
            <a:r>
              <a:rPr lang="ar-IQ" sz="3800" dirty="0"/>
              <a:t>(اِنَّ في خَلْقِ السَّمواتِ وَالاَرْضِ وَاخْتِلافِ الّليل والنّهار لآيات لأولي الالباب)، </a:t>
            </a:r>
            <a:r>
              <a:rPr lang="ar-IQ" sz="2400" dirty="0"/>
              <a:t>آل عمران: 190</a:t>
            </a:r>
            <a:r>
              <a:rPr lang="ar-IQ" sz="3300" dirty="0"/>
              <a:t>، </a:t>
            </a:r>
            <a:r>
              <a:rPr lang="ar-IQ" sz="3800" dirty="0"/>
              <a:t>وقال: (وَالله اَخْرَجَكُمْ مِنْ بُطُونِ اُمهاتِكُم لا تَعْلَمُونَ شَيئاً وَجَعَلَ لَكُمْ الْسَّمْعَ وَالاَبصارَ وَالأفئدةَ لَعَلّكم تشكُرُونَ)، </a:t>
            </a:r>
            <a:r>
              <a:rPr lang="ar-IQ" sz="2800" dirty="0"/>
              <a:t>النحل: 78.</a:t>
            </a:r>
          </a:p>
          <a:p>
            <a:pPr marL="0" indent="0" algn="just">
              <a:buNone/>
            </a:pPr>
            <a:r>
              <a:rPr lang="ar-IQ" sz="5100" dirty="0" smtClean="0"/>
              <a:t>	</a:t>
            </a:r>
            <a:endParaRPr lang="ar-IQ" sz="5100" dirty="0"/>
          </a:p>
        </p:txBody>
      </p:sp>
      <p:pic>
        <p:nvPicPr>
          <p:cNvPr id="5"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2336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ded Corner 6"/>
          <p:cNvSpPr/>
          <p:nvPr/>
        </p:nvSpPr>
        <p:spPr>
          <a:xfrm>
            <a:off x="755576" y="404664"/>
            <a:ext cx="7848872" cy="5976664"/>
          </a:xfrm>
          <a:prstGeom prst="foldedCorner">
            <a:avLst/>
          </a:prstGeom>
        </p:spPr>
        <p:style>
          <a:lnRef idx="1">
            <a:schemeClr val="accent4"/>
          </a:lnRef>
          <a:fillRef idx="2">
            <a:schemeClr val="accent4"/>
          </a:fillRef>
          <a:effectRef idx="1">
            <a:schemeClr val="accent4"/>
          </a:effectRef>
          <a:fontRef idx="minor">
            <a:schemeClr val="dk1"/>
          </a:fontRef>
        </p:style>
        <p:txBody>
          <a:bodyPr rtlCol="1" anchor="ctr"/>
          <a:lstStyle/>
          <a:p>
            <a:pPr algn="just"/>
            <a:r>
              <a:rPr lang="ar-IQ" sz="3200" b="1" dirty="0"/>
              <a:t>أ. حفظ العقل</a:t>
            </a:r>
            <a:r>
              <a:rPr lang="ar-SA" sz="3200" b="1" dirty="0"/>
              <a:t> من جانب الوجود:</a:t>
            </a:r>
            <a:r>
              <a:rPr lang="ar-SA" sz="3200" dirty="0"/>
              <a:t> بما أن العقل متعلق بالجسم، فمن حيث المادة ما يحفظ الجسم والبدن به، يسري حكمه على العقل، وقد مرَّ بيان حفظ النفس من جانب الوجود، مما أحل الله الحرام -والمقدر بقدره للفرد- حال الضرورة، ومما أحل الله تعالى من الكسب الحلال والأكل والشرب. فمن علم ب</a:t>
            </a:r>
            <a:r>
              <a:rPr lang="ar-IQ" sz="3200" dirty="0"/>
              <a:t>ي</a:t>
            </a:r>
            <a:r>
              <a:rPr lang="ar-SA" sz="3200" dirty="0"/>
              <a:t>قين أن عقله سيزول لو لم يتعاطى حرامًا ما، ولا علاج غيره، وأيس منه الأطباء ثم نصحوه</a:t>
            </a:r>
            <a:r>
              <a:rPr lang="ar-IQ" sz="3200" dirty="0"/>
              <a:t> بتعاطيه</a:t>
            </a:r>
            <a:r>
              <a:rPr lang="ar-SA" sz="3200" dirty="0"/>
              <a:t>، حينها يحل له؛ لأنه يحفظ بذلك الحرام ضروريًا. </a:t>
            </a:r>
            <a:endParaRPr lang="ar-IQ" sz="3200" dirty="0"/>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5892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0101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Display 3"/>
          <p:cNvSpPr/>
          <p:nvPr/>
        </p:nvSpPr>
        <p:spPr>
          <a:xfrm>
            <a:off x="395536" y="260648"/>
            <a:ext cx="8424936" cy="6264696"/>
          </a:xfrm>
          <a:prstGeom prst="flowChartDisplay">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algn="just"/>
            <a:r>
              <a:rPr lang="ar-IQ" sz="3200" dirty="0" smtClean="0"/>
              <a:t>	</a:t>
            </a:r>
            <a:r>
              <a:rPr lang="ar-SA" sz="3200" dirty="0" smtClean="0"/>
              <a:t>أما </a:t>
            </a:r>
            <a:r>
              <a:rPr lang="ar-SA" sz="3200" dirty="0"/>
              <a:t>من الناحية المعنوية والروحية، فحفظ العقل من جانب الوجود، ما أوجبه الله تعالى على المكلفين في طلب العلم؛ لأنه بالعلم يعرف الإنسان فرائضه وما أوجبه الله تعالى عليه، فيكون عونًا في كمال عقله وتنميته</a:t>
            </a:r>
            <a:r>
              <a:rPr lang="ar-IQ" sz="3200" dirty="0"/>
              <a:t>، و</a:t>
            </a:r>
            <a:r>
              <a:rPr lang="ar-SA" sz="3200" dirty="0"/>
              <a:t>لأن الجهل من آفات العقل وسبب في تخثره وهلاكه فيعمى بصيرة الإنسان به، وبهلاكه</a:t>
            </a:r>
            <a:r>
              <a:rPr lang="ar-IQ" sz="3200" dirty="0"/>
              <a:t>ا</a:t>
            </a:r>
            <a:r>
              <a:rPr lang="ar-SA" sz="3200" dirty="0"/>
              <a:t> يهلك الإنسان في </a:t>
            </a:r>
            <a:r>
              <a:rPr lang="ar-IQ" sz="3200" dirty="0"/>
              <a:t> الدارين.</a:t>
            </a:r>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726608"/>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769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476672"/>
            <a:ext cx="8229600" cy="5649491"/>
          </a:xfrm>
        </p:spPr>
        <p:txBody>
          <a:bodyPr/>
          <a:lstStyle/>
          <a:p>
            <a:pPr marL="0" indent="0" algn="ctr">
              <a:buNone/>
            </a:pPr>
            <a:r>
              <a:rPr lang="ar-IQ" sz="4000" dirty="0" smtClean="0"/>
              <a:t> </a:t>
            </a:r>
          </a:p>
          <a:p>
            <a:pPr marL="0" indent="0" algn="just">
              <a:buNone/>
            </a:pPr>
            <a:endParaRPr lang="ar-IQ" dirty="0" smtClean="0"/>
          </a:p>
          <a:p>
            <a:pPr marL="0" indent="0" algn="just">
              <a:buNone/>
            </a:pPr>
            <a:r>
              <a:rPr lang="ar-IQ" dirty="0" smtClean="0"/>
              <a:t>الإنسان هو مغزى الحياة، إذ لا يتصور للحياة وجود بدونه؛ فهو علامة وجودها وحقيقة صورتها، إلا أنه يحويه قصور في الفكر وضعف في الجسم وخمول في الروح، فلا يستطيع بذاته أن يرسخ لنفسه -التي هي روح وبدن- منهجًا متكاملًا ينور من خلاله طريقة حياته ودرب معاشه؛ وعليه شرع الله الشرع، وأنزل كتبه وبعث رسله؛ لأجل بيان ما ينور له دربه ويضيء له سبل الحياة، فلا يتعثر فيها ولا يزيغ عليها؛ ما إن تمسك به وهو منهج الله.</a:t>
            </a:r>
          </a:p>
          <a:p>
            <a:pPr marL="0" indent="0" algn="just">
              <a:buNone/>
            </a:pPr>
            <a:endParaRPr lang="ar-IQ" dirty="0"/>
          </a:p>
          <a:p>
            <a:pPr marL="0" indent="0" algn="just">
              <a:buNone/>
            </a:pPr>
            <a:endParaRPr lang="ar-IQ" dirty="0" smtClean="0"/>
          </a:p>
          <a:p>
            <a:pPr marL="0" indent="0">
              <a:buNone/>
            </a:pPr>
            <a:endParaRPr lang="ar-IQ" dirty="0"/>
          </a:p>
        </p:txBody>
      </p:sp>
      <p:sp>
        <p:nvSpPr>
          <p:cNvPr id="6" name="Down Arrow 5"/>
          <p:cNvSpPr/>
          <p:nvPr/>
        </p:nvSpPr>
        <p:spPr>
          <a:xfrm>
            <a:off x="445880" y="476672"/>
            <a:ext cx="8280920" cy="1296144"/>
          </a:xfrm>
          <a:prstGeom prst="downArrow">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IQ" sz="6000" b="1" dirty="0" smtClean="0">
                <a:solidFill>
                  <a:schemeClr val="tx1">
                    <a:lumMod val="95000"/>
                    <a:lumOff val="5000"/>
                  </a:schemeClr>
                </a:solidFill>
              </a:rPr>
              <a:t>تمهيد</a:t>
            </a:r>
            <a:endParaRPr lang="ar-IQ" sz="6000" b="1" dirty="0">
              <a:solidFill>
                <a:schemeClr val="tx1">
                  <a:lumMod val="95000"/>
                  <a:lumOff val="5000"/>
                </a:schemeClr>
              </a:solidFill>
            </a:endParaRPr>
          </a:p>
          <a:p>
            <a:pPr algn="ctr"/>
            <a:endParaRPr lang="ar-IQ" dirty="0"/>
          </a:p>
        </p:txBody>
      </p:sp>
      <p:sp>
        <p:nvSpPr>
          <p:cNvPr id="7" name="Left Arrow 6"/>
          <p:cNvSpPr/>
          <p:nvPr/>
        </p:nvSpPr>
        <p:spPr>
          <a:xfrm>
            <a:off x="683568" y="6281638"/>
            <a:ext cx="177049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pic>
        <p:nvPicPr>
          <p:cNvPr id="5"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3304" y="5805264"/>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2753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agon 4"/>
          <p:cNvSpPr/>
          <p:nvPr/>
        </p:nvSpPr>
        <p:spPr>
          <a:xfrm>
            <a:off x="323528" y="404664"/>
            <a:ext cx="8496944" cy="6120680"/>
          </a:xfrm>
          <a:prstGeom prst="hexagon">
            <a:avLst/>
          </a:prstGeom>
        </p:spPr>
        <p:style>
          <a:lnRef idx="2">
            <a:schemeClr val="accent5">
              <a:shade val="50000"/>
            </a:schemeClr>
          </a:lnRef>
          <a:fillRef idx="1">
            <a:schemeClr val="accent5"/>
          </a:fillRef>
          <a:effectRef idx="0">
            <a:schemeClr val="accent5"/>
          </a:effectRef>
          <a:fontRef idx="minor">
            <a:schemeClr val="lt1"/>
          </a:fontRef>
        </p:style>
        <p:txBody>
          <a:bodyPr rtlCol="1" anchor="ctr"/>
          <a:lstStyle/>
          <a:p>
            <a:pPr algn="just"/>
            <a:r>
              <a:rPr lang="ar-IQ" sz="3000" b="1" dirty="0"/>
              <a:t>ب. حفظ العقل من جانب العدم: </a:t>
            </a:r>
            <a:r>
              <a:rPr lang="ar-SA" sz="3000" dirty="0"/>
              <a:t>وهو ما </a:t>
            </a:r>
            <a:r>
              <a:rPr lang="ar-IQ" sz="3000" dirty="0"/>
              <a:t>شرعه الشرع </a:t>
            </a:r>
            <a:r>
              <a:rPr lang="ar-SA" sz="3000" dirty="0"/>
              <a:t>الحد على شرب الخمر وما في معناه مما يزيل العقل به ويسكر ويطرب بذلك</a:t>
            </a:r>
            <a:r>
              <a:rPr lang="ar-IQ" sz="3000" dirty="0"/>
              <a:t>، كالحشيش والأفيون والمخدرات، قال تعالى: ﴿يَا أَيُّهَا الَّذِينَ آمَنُوا إِنَّمَا الْخَمْرُ وَالْمَيْسِرُ وَالْأَنْصَابُ وَالْأَزْلَامُ رِجْسٌ مِنْ عَمَلِ الشَّيْطَانِ فَاجْتَنِبُوهُ لَعَلَّكُمْ تُفْلِحُونَ﴾ [المائدة: 90]</a:t>
            </a:r>
            <a:endParaRPr lang="en-US" sz="3000" dirty="0"/>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733256"/>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5284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endParaRPr lang="ar-IQ" dirty="0"/>
          </a:p>
        </p:txBody>
      </p:sp>
      <p:sp>
        <p:nvSpPr>
          <p:cNvPr id="4" name="Vertical Scroll 3"/>
          <p:cNvSpPr/>
          <p:nvPr/>
        </p:nvSpPr>
        <p:spPr>
          <a:xfrm>
            <a:off x="-756592" y="332656"/>
            <a:ext cx="10657184" cy="6264696"/>
          </a:xfrm>
          <a:prstGeom prst="verticalScroll">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just"/>
            <a:r>
              <a:rPr lang="ar-IQ" sz="3200" b="1" dirty="0" smtClean="0"/>
              <a:t>5. حفظ المال. </a:t>
            </a:r>
            <a:r>
              <a:rPr lang="ar-IQ" sz="3200" dirty="0" smtClean="0"/>
              <a:t>قال تعالى: </a:t>
            </a:r>
            <a:r>
              <a:rPr lang="ar-SA" sz="3200" dirty="0" smtClean="0"/>
              <a:t>(</a:t>
            </a:r>
            <a:r>
              <a:rPr lang="ar-SA" sz="3200" dirty="0"/>
              <a:t>الْمَالُ وَالْبَنُونَ زِينَةُ الْحَيَاةِ </a:t>
            </a:r>
            <a:r>
              <a:rPr lang="ar-SA" sz="3200" dirty="0" smtClean="0"/>
              <a:t>الدُّنْيَا...</a:t>
            </a:r>
            <a:r>
              <a:rPr lang="ar-IQ" sz="3200" dirty="0" smtClean="0"/>
              <a:t>)، </a:t>
            </a:r>
            <a:r>
              <a:rPr lang="ar-SA" sz="2400" dirty="0" smtClean="0"/>
              <a:t>سورة </a:t>
            </a:r>
            <a:r>
              <a:rPr lang="ar-SA" sz="2400" dirty="0"/>
              <a:t>الكهف</a:t>
            </a:r>
            <a:r>
              <a:rPr lang="ar-SA" sz="2400" dirty="0" smtClean="0"/>
              <a:t>:</a:t>
            </a:r>
            <a:r>
              <a:rPr lang="ar-IQ" sz="2400" dirty="0" smtClean="0"/>
              <a:t> </a:t>
            </a:r>
            <a:r>
              <a:rPr lang="ar-SA" sz="2400" dirty="0" smtClean="0"/>
              <a:t>46</a:t>
            </a:r>
            <a:r>
              <a:rPr lang="ar-SA" sz="2400" dirty="0"/>
              <a:t>.  </a:t>
            </a:r>
            <a:endParaRPr lang="ar-IQ" sz="2400" dirty="0" smtClean="0"/>
          </a:p>
          <a:p>
            <a:pPr algn="just"/>
            <a:r>
              <a:rPr lang="ar-IQ" sz="3200" b="1" dirty="0"/>
              <a:t>أ. حفظ المال من جانب الوجود: </a:t>
            </a:r>
            <a:r>
              <a:rPr lang="ar-SA" sz="3200" dirty="0"/>
              <a:t>وذلك ما أباحه الله تعالى، من التكسب والعمل لأجل نماء المال وزيادة </a:t>
            </a:r>
            <a:r>
              <a:rPr lang="ar-SA" sz="3200" dirty="0" smtClean="0"/>
              <a:t>مو</a:t>
            </a:r>
            <a:r>
              <a:rPr lang="ar-IQ" sz="3200" dirty="0" smtClean="0"/>
              <a:t>ا</a:t>
            </a:r>
            <a:r>
              <a:rPr lang="ar-SA" sz="3200" dirty="0" smtClean="0"/>
              <a:t>رده</a:t>
            </a:r>
            <a:r>
              <a:rPr lang="ar-IQ" sz="3200" dirty="0" smtClean="0"/>
              <a:t>،</a:t>
            </a:r>
            <a:r>
              <a:rPr lang="ar-SA" sz="3200" dirty="0" smtClean="0"/>
              <a:t> </a:t>
            </a:r>
            <a:r>
              <a:rPr lang="ar-SA" sz="3200" dirty="0"/>
              <a:t>فيتقوم به الحياة ويزداد المال حفظًا في وجود، وقد أصَّل إمام الحرمين في الغياثي كيفية استخدام المال وتقسيم مصارفه وتجميع موارده حيث يؤدي إلى حفظها من جانب الوجود من قبل </a:t>
            </a:r>
            <a:r>
              <a:rPr lang="ar-IQ" sz="3200" dirty="0" smtClean="0"/>
              <a:t>الدولة.</a:t>
            </a:r>
            <a:endParaRPr lang="en-US" sz="3200" dirty="0"/>
          </a:p>
        </p:txBody>
      </p:sp>
      <p:sp>
        <p:nvSpPr>
          <p:cNvPr id="5" name="Curved Left Arrow 4"/>
          <p:cNvSpPr/>
          <p:nvPr/>
        </p:nvSpPr>
        <p:spPr>
          <a:xfrm>
            <a:off x="0" y="6453335"/>
            <a:ext cx="2891760" cy="510021"/>
          </a:xfrm>
          <a:prstGeom prst="curvedLeftArrow">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ar-IQ">
              <a:solidFill>
                <a:schemeClr val="tx1"/>
              </a:solidFill>
            </a:endParaRPr>
          </a:p>
        </p:txBody>
      </p:sp>
      <p:pic>
        <p:nvPicPr>
          <p:cNvPr id="6"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805264"/>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37288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endParaRPr lang="ar-IQ" dirty="0"/>
          </a:p>
        </p:txBody>
      </p:sp>
      <p:sp>
        <p:nvSpPr>
          <p:cNvPr id="4" name="Horizontal Scroll 3"/>
          <p:cNvSpPr/>
          <p:nvPr/>
        </p:nvSpPr>
        <p:spPr>
          <a:xfrm>
            <a:off x="0" y="-1107504"/>
            <a:ext cx="9144000" cy="8928992"/>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just"/>
            <a:r>
              <a:rPr lang="ar-IQ" sz="3200" b="1" dirty="0" smtClean="0"/>
              <a:t>ب. حفظ المال من جانب العدم: </a:t>
            </a:r>
            <a:r>
              <a:rPr lang="ar-SA" sz="3200" dirty="0" smtClean="0"/>
              <a:t>وهو </a:t>
            </a:r>
            <a:r>
              <a:rPr lang="ar-SA" sz="3200" dirty="0"/>
              <a:t>ما </a:t>
            </a:r>
            <a:r>
              <a:rPr lang="ar-IQ" sz="3200" dirty="0" smtClean="0"/>
              <a:t>حد الشارع لمن يريد ال</a:t>
            </a:r>
            <a:r>
              <a:rPr lang="ar-EG" sz="3200" dirty="0" smtClean="0"/>
              <a:t>ا</a:t>
            </a:r>
            <a:r>
              <a:rPr lang="ar-IQ" sz="3200" dirty="0" err="1" smtClean="0"/>
              <a:t>عتداء</a:t>
            </a:r>
            <a:r>
              <a:rPr lang="ar-IQ" sz="3200" dirty="0" smtClean="0"/>
              <a:t> على أموال الناس؛ كي</a:t>
            </a:r>
            <a:r>
              <a:rPr lang="ar-SA" sz="3200" dirty="0" smtClean="0"/>
              <a:t> تُصان</a:t>
            </a:r>
            <a:r>
              <a:rPr lang="ar-IQ" sz="3200" dirty="0" smtClean="0"/>
              <a:t> وتحفظ</a:t>
            </a:r>
            <a:r>
              <a:rPr lang="ar-SA" sz="3200" dirty="0" smtClean="0"/>
              <a:t>، </a:t>
            </a:r>
            <a:r>
              <a:rPr lang="ar-SA" sz="3200" dirty="0"/>
              <a:t>وكذلك ما حرم الله تعالى من المسألة ومدّ اليد إلى الآخرين، </a:t>
            </a:r>
            <a:r>
              <a:rPr lang="ar-IQ" sz="3200" dirty="0" smtClean="0"/>
              <a:t>﴿يَا </a:t>
            </a:r>
            <a:r>
              <a:rPr lang="ar-IQ" sz="3200" dirty="0"/>
              <a:t>أَيُّهَا الَّذِينَ آمَنُوا لَا تَأْكُلُوا أَمْوَالَكُمْ بَيْنَكُمْ </a:t>
            </a:r>
            <a:r>
              <a:rPr lang="ar-IQ" sz="3200" dirty="0" smtClean="0"/>
              <a:t>بِالْبَاطِلِ﴾ </a:t>
            </a:r>
            <a:r>
              <a:rPr lang="ar-IQ" sz="2400" dirty="0"/>
              <a:t>[النساء: </a:t>
            </a:r>
            <a:r>
              <a:rPr lang="ar-IQ" sz="2400" dirty="0" smtClean="0"/>
              <a:t>29]</a:t>
            </a:r>
          </a:p>
        </p:txBody>
      </p:sp>
      <p:pic>
        <p:nvPicPr>
          <p:cNvPr id="5"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877272"/>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9411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loud 3"/>
          <p:cNvSpPr/>
          <p:nvPr/>
        </p:nvSpPr>
        <p:spPr>
          <a:xfrm>
            <a:off x="-180528" y="-99392"/>
            <a:ext cx="9505056" cy="695739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r>
              <a:rPr lang="ar-IQ" sz="3200" dirty="0" smtClean="0"/>
              <a:t>	</a:t>
            </a:r>
            <a:r>
              <a:rPr lang="ar-SA" sz="3200" dirty="0"/>
              <a:t> وكذلك ما حرم من فعل الربا وإعلان الحرب عليه، </a:t>
            </a:r>
            <a:r>
              <a:rPr lang="ar-SA" sz="3200" dirty="0" smtClean="0"/>
              <a:t>وما </a:t>
            </a:r>
            <a:r>
              <a:rPr lang="ar-SA" sz="3200" dirty="0"/>
              <a:t>ذلك إلا لأن هذا العمل يؤدي إلى الفتور والكسل فيضعف مورد المال الذي هو عمل الإنسان</a:t>
            </a:r>
            <a:r>
              <a:rPr lang="ar-IQ" sz="3200" dirty="0"/>
              <a:t>، ومنها عدم منح السفيه التصرف في المال؛ بل الحجر عليه في التصرف فيه؛ حفظًا له وتقويما لأصله.</a:t>
            </a:r>
            <a:endParaRPr lang="en-US" sz="3200" dirty="0"/>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594928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37727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404664"/>
            <a:ext cx="8712968" cy="6192688"/>
          </a:xfrm>
        </p:spPr>
      </p:pic>
      <p:pic>
        <p:nvPicPr>
          <p:cNvPr id="3" name="Picture 2" descr="\\10.10.0.2\server1\هيثم\الألوكة.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3377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IQ"/>
          </a:p>
        </p:txBody>
      </p:sp>
      <p:sp>
        <p:nvSpPr>
          <p:cNvPr id="3" name="Content Placeholder 2"/>
          <p:cNvSpPr>
            <a:spLocks noGrp="1"/>
          </p:cNvSpPr>
          <p:nvPr>
            <p:ph idx="1"/>
          </p:nvPr>
        </p:nvSpPr>
        <p:spPr/>
        <p:txBody>
          <a:bodyPr/>
          <a:lstStyle/>
          <a:p>
            <a:endParaRPr lang="ar-IQ" dirty="0"/>
          </a:p>
        </p:txBody>
      </p:sp>
      <p:sp>
        <p:nvSpPr>
          <p:cNvPr id="4" name="Double Wave 3"/>
          <p:cNvSpPr/>
          <p:nvPr/>
        </p:nvSpPr>
        <p:spPr>
          <a:xfrm>
            <a:off x="0" y="-387424"/>
            <a:ext cx="9144000" cy="7245424"/>
          </a:xfrm>
          <a:prstGeom prst="doubleWav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dk1"/>
          </a:lnRef>
          <a:fillRef idx="3">
            <a:schemeClr val="dk1"/>
          </a:fillRef>
          <a:effectRef idx="2">
            <a:schemeClr val="dk1"/>
          </a:effectRef>
          <a:fontRef idx="minor">
            <a:schemeClr val="lt1"/>
          </a:fontRef>
        </p:style>
        <p:txBody>
          <a:bodyPr rtlCol="1" anchor="ctr"/>
          <a:lstStyle/>
          <a:p>
            <a:pPr algn="just"/>
            <a:r>
              <a:rPr lang="ar-IQ" sz="3600" dirty="0" smtClean="0"/>
              <a:t>2. الحاجيات:</a:t>
            </a:r>
          </a:p>
          <a:p>
            <a:pPr algn="just"/>
            <a:r>
              <a:rPr lang="ar-IQ" sz="3600" dirty="0" smtClean="0"/>
              <a:t>الحاجيات لغة: من </a:t>
            </a:r>
            <a:r>
              <a:rPr lang="ar-SA" sz="3600" dirty="0" smtClean="0"/>
              <a:t>الحاجة </a:t>
            </a:r>
            <a:r>
              <a:rPr lang="ar-IQ" sz="3600" dirty="0" smtClean="0"/>
              <a:t>وهي </a:t>
            </a:r>
            <a:r>
              <a:rPr lang="ar-SA" sz="3600" dirty="0" smtClean="0"/>
              <a:t>واحدة الحاجات، </a:t>
            </a:r>
            <a:r>
              <a:rPr lang="ar-SA" sz="3600" dirty="0"/>
              <a:t>والحاجة الفقر إلى الشيء مع محبته</a:t>
            </a:r>
            <a:r>
              <a:rPr lang="ar-SA" sz="3600" dirty="0" smtClean="0"/>
              <a:t>.</a:t>
            </a:r>
            <a:endParaRPr lang="ar-IQ" sz="3600" dirty="0" smtClean="0"/>
          </a:p>
          <a:p>
            <a:pPr algn="just"/>
            <a:r>
              <a:rPr lang="ar-IQ" sz="3600" dirty="0" smtClean="0"/>
              <a:t>الحاجيات أو المصالح الحاجية اصطلاحًا: </a:t>
            </a:r>
            <a:r>
              <a:rPr lang="ar-SA" sz="3600" dirty="0" smtClean="0"/>
              <a:t>هي </a:t>
            </a:r>
            <a:r>
              <a:rPr lang="ar-IQ" sz="3600" dirty="0" smtClean="0"/>
              <a:t>التي ت</a:t>
            </a:r>
            <a:r>
              <a:rPr lang="ar-SA" sz="3600" dirty="0" smtClean="0"/>
              <a:t>دفع </a:t>
            </a:r>
            <a:r>
              <a:rPr lang="ar-SA" sz="3600" dirty="0"/>
              <a:t>عن الإنسان </a:t>
            </a:r>
            <a:r>
              <a:rPr lang="ar-IQ" sz="3600" dirty="0" smtClean="0"/>
              <a:t>ما </a:t>
            </a:r>
            <a:r>
              <a:rPr lang="ar-SA" sz="3600" dirty="0" smtClean="0"/>
              <a:t>يفسد </a:t>
            </a:r>
            <a:r>
              <a:rPr lang="ar-SA" sz="3600" dirty="0"/>
              <a:t>به بُنيته ويضعف قواه ومُهجته في الحال أو المآل. </a:t>
            </a:r>
            <a:r>
              <a:rPr lang="ar-IQ" sz="3600" dirty="0" smtClean="0"/>
              <a:t> </a:t>
            </a:r>
            <a:r>
              <a:rPr lang="en-US" sz="3600" dirty="0" smtClean="0"/>
              <a:t> </a:t>
            </a:r>
            <a:r>
              <a:rPr lang="ar-IQ" sz="2400" dirty="0" smtClean="0"/>
              <a:t> </a:t>
            </a:r>
            <a:endParaRPr lang="en-US" sz="2400" dirty="0"/>
          </a:p>
        </p:txBody>
      </p:sp>
      <p:pic>
        <p:nvPicPr>
          <p:cNvPr id="5"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5877272"/>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71228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260648"/>
            <a:ext cx="8496944" cy="6264696"/>
          </a:xfrm>
        </p:spPr>
      </p:pic>
      <p:pic>
        <p:nvPicPr>
          <p:cNvPr id="3" name="Picture 2" descr="\\10.10.0.2\server1\هيثم\الألوكة.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42409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ded Corner 3"/>
          <p:cNvSpPr/>
          <p:nvPr/>
        </p:nvSpPr>
        <p:spPr>
          <a:xfrm>
            <a:off x="0" y="0"/>
            <a:ext cx="9144000" cy="6858000"/>
          </a:xfrm>
          <a:prstGeom prst="foldedCorner">
            <a:avLst/>
          </a:prstGeom>
          <a:effectLst>
            <a:glow rad="228600">
              <a:schemeClr val="accent5">
                <a:satMod val="175000"/>
                <a:alpha val="40000"/>
              </a:schemeClr>
            </a:glow>
          </a:effectLst>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lvl="0" algn="just"/>
            <a:r>
              <a:rPr lang="ar-SA" sz="3600" b="1" dirty="0"/>
              <a:t>ومن الأمثلة الجارية في المصالح </a:t>
            </a:r>
            <a:r>
              <a:rPr lang="ar-SA" sz="3600" b="1" dirty="0" smtClean="0"/>
              <a:t>الحاجية</a:t>
            </a:r>
            <a:r>
              <a:rPr lang="ar-IQ" sz="3600" b="1" dirty="0"/>
              <a:t>:</a:t>
            </a:r>
            <a:endParaRPr lang="ar-IQ" sz="3600" b="1" dirty="0" smtClean="0"/>
          </a:p>
          <a:p>
            <a:pPr lvl="0" algn="just"/>
            <a:r>
              <a:rPr lang="ar-SA" sz="3200" b="1" dirty="0" smtClean="0"/>
              <a:t>العبادات</a:t>
            </a:r>
            <a:r>
              <a:rPr lang="ar-SA" sz="3200" dirty="0"/>
              <a:t>: كالرخص المخففة </a:t>
            </a:r>
            <a:r>
              <a:rPr lang="ar-IQ" sz="3200" dirty="0" smtClean="0"/>
              <a:t>للعبادات في ا</a:t>
            </a:r>
            <a:r>
              <a:rPr lang="ar-SA" sz="3200" dirty="0" smtClean="0"/>
              <a:t>لمرض والسفر</a:t>
            </a:r>
            <a:r>
              <a:rPr lang="ar-IQ" sz="3200" dirty="0" smtClean="0"/>
              <a:t>، كقصر الصلاة وجمعها وفطر الصوم وغيره، </a:t>
            </a:r>
            <a:r>
              <a:rPr lang="ar-IQ" sz="3200" dirty="0"/>
              <a:t>والتي تورث المشقة في </a:t>
            </a:r>
            <a:r>
              <a:rPr lang="ar-IQ" sz="3200" dirty="0" smtClean="0"/>
              <a:t>إتمامها</a:t>
            </a:r>
            <a:r>
              <a:rPr lang="ar-SA" sz="3200" dirty="0" smtClean="0"/>
              <a:t>. </a:t>
            </a:r>
            <a:endParaRPr lang="ar-IQ" sz="3200" dirty="0" smtClean="0"/>
          </a:p>
          <a:p>
            <a:pPr lvl="0" algn="just"/>
            <a:r>
              <a:rPr lang="ar-SA" sz="3200" b="1" dirty="0" smtClean="0"/>
              <a:t>العادات</a:t>
            </a:r>
            <a:r>
              <a:rPr lang="ar-SA" sz="3200" b="1" dirty="0"/>
              <a:t>:</a:t>
            </a:r>
            <a:r>
              <a:rPr lang="ar-SA" sz="3200" dirty="0"/>
              <a:t> كالتمتع بالطيبات مما هو حلال، مأكلًا ومشربًا وملبسًا ومسكنًا ومركبًا. </a:t>
            </a:r>
            <a:endParaRPr lang="ar-IQ" sz="3200" dirty="0" smtClean="0"/>
          </a:p>
          <a:p>
            <a:pPr lvl="0" algn="just"/>
            <a:r>
              <a:rPr lang="ar-SA" sz="3200" b="1" dirty="0" smtClean="0"/>
              <a:t>المعاملات</a:t>
            </a:r>
            <a:r>
              <a:rPr lang="ar-SA" sz="3200" b="1" dirty="0"/>
              <a:t>:</a:t>
            </a:r>
            <a:r>
              <a:rPr lang="ar-SA" sz="3200" dirty="0"/>
              <a:t> كالقراض، والمساقاة، والسَّلم، وإلقاء التوابع في العقد على المتبوعات، كثمرة </a:t>
            </a:r>
            <a:r>
              <a:rPr lang="ar-SA" sz="3200" dirty="0" smtClean="0"/>
              <a:t>الشجر</a:t>
            </a:r>
            <a:r>
              <a:rPr lang="ar-IQ" sz="3200" dirty="0" smtClean="0"/>
              <a:t>، وأثاث البيت، وتثبيت العقار في الطابو وغيره</a:t>
            </a:r>
            <a:r>
              <a:rPr lang="ar-SA" sz="3200" dirty="0" smtClean="0"/>
              <a:t>. </a:t>
            </a:r>
            <a:endParaRPr lang="ar-IQ" sz="3200" dirty="0" smtClean="0"/>
          </a:p>
          <a:p>
            <a:pPr lvl="0" algn="just"/>
            <a:r>
              <a:rPr lang="ar-SA" sz="3200" b="1" dirty="0" smtClean="0"/>
              <a:t>الجنايات</a:t>
            </a:r>
            <a:r>
              <a:rPr lang="ar-SA" sz="3200" b="1" dirty="0"/>
              <a:t>:</a:t>
            </a:r>
            <a:r>
              <a:rPr lang="ar-SA" sz="3200" dirty="0"/>
              <a:t> كالحكم باللوث، والتدمية، والقسامة، وضرب الدية على العاقلة، وتضمين الصناع </a:t>
            </a:r>
            <a:r>
              <a:rPr lang="ar-SA" sz="3200" dirty="0" smtClean="0"/>
              <a:t>وغيرها</a:t>
            </a:r>
            <a:r>
              <a:rPr lang="ar-IQ" sz="3200" dirty="0" smtClean="0"/>
              <a:t>.</a:t>
            </a:r>
            <a:endParaRPr lang="en-US" sz="3200" dirty="0"/>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62973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ouble Bracket 5"/>
          <p:cNvSpPr/>
          <p:nvPr/>
        </p:nvSpPr>
        <p:spPr>
          <a:xfrm>
            <a:off x="467544" y="620688"/>
            <a:ext cx="8280920" cy="5688632"/>
          </a:xfrm>
          <a:prstGeom prst="bracketPair">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ar-IQ"/>
          </a:p>
        </p:txBody>
      </p:sp>
      <p:sp>
        <p:nvSpPr>
          <p:cNvPr id="2" name="Rectangle 1"/>
          <p:cNvSpPr/>
          <p:nvPr/>
        </p:nvSpPr>
        <p:spPr>
          <a:xfrm>
            <a:off x="467544" y="908720"/>
            <a:ext cx="8280920" cy="5293757"/>
          </a:xfrm>
          <a:prstGeom prst="rect">
            <a:avLst/>
          </a:prstGeom>
        </p:spPr>
        <p:txBody>
          <a:bodyPr wrap="square">
            <a:spAutoFit/>
          </a:bodyPr>
          <a:lstStyle/>
          <a:p>
            <a:pPr algn="just"/>
            <a:r>
              <a:rPr lang="ar-IQ" sz="3200" b="1" dirty="0" smtClean="0"/>
              <a:t>3. التحسينيات:</a:t>
            </a:r>
          </a:p>
          <a:p>
            <a:pPr algn="just"/>
            <a:r>
              <a:rPr lang="ar-SA" sz="3200" dirty="0" smtClean="0"/>
              <a:t>التحسين</a:t>
            </a:r>
            <a:r>
              <a:rPr lang="ar-IQ" sz="3200" dirty="0" smtClean="0"/>
              <a:t>يات لغة من التحسين وهو</a:t>
            </a:r>
            <a:r>
              <a:rPr lang="ar-SA" sz="3200" dirty="0" smtClean="0"/>
              <a:t> </a:t>
            </a:r>
            <a:r>
              <a:rPr lang="ar-SA" sz="3200" dirty="0"/>
              <a:t>التزيين </a:t>
            </a:r>
            <a:r>
              <a:rPr lang="ar-SA" sz="3200" dirty="0" smtClean="0"/>
              <a:t>والتجميل</a:t>
            </a:r>
            <a:r>
              <a:rPr lang="ar-IQ" sz="3200" dirty="0" smtClean="0"/>
              <a:t>.</a:t>
            </a:r>
          </a:p>
          <a:p>
            <a:pPr algn="just"/>
            <a:r>
              <a:rPr lang="ar-IQ" sz="3200" dirty="0" smtClean="0"/>
              <a:t>التحسينيات أو المصالح التحسينية: </a:t>
            </a:r>
            <a:r>
              <a:rPr lang="ar-SA" sz="3200" dirty="0"/>
              <a:t>ما لا </a:t>
            </a:r>
            <a:r>
              <a:rPr lang="ar-IQ" sz="3200" dirty="0" smtClean="0"/>
              <a:t>ت</a:t>
            </a:r>
            <a:r>
              <a:rPr lang="ar-SA" sz="3200" dirty="0" smtClean="0"/>
              <a:t>تعلق </a:t>
            </a:r>
            <a:r>
              <a:rPr lang="ar-SA" sz="3200" dirty="0"/>
              <a:t>بضرورة حاقة ولا حاجة عامة، </a:t>
            </a:r>
            <a:r>
              <a:rPr lang="ar-SA" sz="3200" dirty="0" smtClean="0"/>
              <a:t>ولكنه ي</a:t>
            </a:r>
            <a:r>
              <a:rPr lang="ar-IQ" sz="3200" dirty="0" smtClean="0"/>
              <a:t>ظهر </a:t>
            </a:r>
            <a:r>
              <a:rPr lang="ar-SA" sz="3200" dirty="0" smtClean="0"/>
              <a:t>فيه</a:t>
            </a:r>
            <a:r>
              <a:rPr lang="ar-IQ" sz="3200" dirty="0" smtClean="0"/>
              <a:t>ا</a:t>
            </a:r>
            <a:r>
              <a:rPr lang="ar-SA" sz="3200" dirty="0" smtClean="0"/>
              <a:t> </a:t>
            </a:r>
            <a:r>
              <a:rPr lang="ar-SA" sz="3200" dirty="0"/>
              <a:t>جلب </a:t>
            </a:r>
            <a:r>
              <a:rPr lang="ar-SA" sz="3200" dirty="0" smtClean="0"/>
              <a:t>مكرم</a:t>
            </a:r>
            <a:r>
              <a:rPr lang="ar-IQ" sz="3200" dirty="0"/>
              <a:t>ة</a:t>
            </a:r>
            <a:r>
              <a:rPr lang="ar-IQ" sz="3200" dirty="0" smtClean="0"/>
              <a:t> أخلاقية وعملية، </a:t>
            </a:r>
            <a:r>
              <a:rPr lang="ar-SA" sz="3200" dirty="0" smtClean="0"/>
              <a:t>أو </a:t>
            </a:r>
            <a:r>
              <a:rPr lang="ar-IQ" sz="3200" dirty="0" smtClean="0"/>
              <a:t>دفع ما ينقاضها،</a:t>
            </a:r>
            <a:r>
              <a:rPr lang="ar-SA" sz="3200" dirty="0" smtClean="0"/>
              <a:t> كالتنظيف</a:t>
            </a:r>
            <a:r>
              <a:rPr lang="ar-IQ" sz="3200" dirty="0" smtClean="0"/>
              <a:t> والتزيين والتطهير.</a:t>
            </a:r>
            <a:r>
              <a:rPr lang="ar-SA" sz="3200" dirty="0" smtClean="0"/>
              <a:t> </a:t>
            </a:r>
            <a:endParaRPr lang="ar-IQ" sz="3200" dirty="0" smtClean="0"/>
          </a:p>
          <a:p>
            <a:pPr algn="just"/>
            <a:r>
              <a:rPr lang="ar-SA" sz="3200" dirty="0" smtClean="0"/>
              <a:t>ومن </a:t>
            </a:r>
            <a:r>
              <a:rPr lang="ar-SA" sz="3200" dirty="0"/>
              <a:t>يتأمل يجد أن المعنى الاصطلاحي يوافق المعنى اللغوي، في أن المصالح التحسينية، تجب أن تكون ملائمة للطبع والفطرة، كالطهارة وإزالة النجاسة، وهي مكملة للضروريات والحاجيات، فلا تصح عبادة بدون طهارة. والتحسيني في العبادات متعلق المدح في الدنيا، والثواب في الآخرة. </a:t>
            </a:r>
            <a:endParaRPr lang="en-US" sz="3200" dirty="0"/>
          </a:p>
          <a:p>
            <a:endParaRPr lang="ar-IQ" dirty="0"/>
          </a:p>
        </p:txBody>
      </p:sp>
      <p:pic>
        <p:nvPicPr>
          <p:cNvPr id="4"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05523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0" y="0"/>
            <a:ext cx="9144000" cy="6858000"/>
          </a:xfrm>
          <a:prstGeom prst="ellipse">
            <a:avLst/>
          </a:prstGeom>
        </p:spPr>
        <p:style>
          <a:lnRef idx="1">
            <a:schemeClr val="accent2"/>
          </a:lnRef>
          <a:fillRef idx="2">
            <a:schemeClr val="accent2"/>
          </a:fillRef>
          <a:effectRef idx="1">
            <a:schemeClr val="accent2"/>
          </a:effectRef>
          <a:fontRef idx="minor">
            <a:schemeClr val="dk1"/>
          </a:fontRef>
        </p:style>
        <p:txBody>
          <a:bodyPr rtlCol="1" anchor="ctr"/>
          <a:lstStyle/>
          <a:p>
            <a:pPr algn="just"/>
            <a:endParaRPr lang="ar-IQ" sz="3200" dirty="0"/>
          </a:p>
        </p:txBody>
      </p:sp>
      <p:cxnSp>
        <p:nvCxnSpPr>
          <p:cNvPr id="6" name="Elbow Connector 5"/>
          <p:cNvCxnSpPr/>
          <p:nvPr/>
        </p:nvCxnSpPr>
        <p:spPr>
          <a:xfrm>
            <a:off x="7164288" y="836712"/>
            <a:ext cx="1979712" cy="770384"/>
          </a:xfrm>
          <a:prstGeom prst="bentConnector3">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39552" y="188640"/>
            <a:ext cx="7704856" cy="5539978"/>
          </a:xfrm>
          <a:prstGeom prst="rect">
            <a:avLst/>
          </a:prstGeom>
        </p:spPr>
        <p:txBody>
          <a:bodyPr wrap="square">
            <a:spAutoFit/>
          </a:bodyPr>
          <a:lstStyle/>
          <a:p>
            <a:pPr algn="just"/>
            <a:endParaRPr lang="ar-IQ" sz="2400" dirty="0" smtClean="0"/>
          </a:p>
          <a:p>
            <a:pPr algn="ctr"/>
            <a:r>
              <a:rPr lang="ar-IQ" sz="4000" dirty="0" smtClean="0"/>
              <a:t>الخاتمة</a:t>
            </a:r>
          </a:p>
          <a:p>
            <a:pPr algn="just"/>
            <a:r>
              <a:rPr lang="ar-IQ" sz="2900" dirty="0" smtClean="0"/>
              <a:t>فلما سبق تبين أن مقاصد الشريعة هي قواعد عامة وقوانين ثابتة يسري فيها أحكام الخلق العملية التكليفية والتي من خلال هذه المقاصد التشريعية العظمى ينير دربهم ويتحقق سعادتهم؛ ما إن تمسكوا بها وطبقوها على أنفسهم وفق منوال الترتيب المقاصدي الذي بيناه، من تقديم المقاصد الضرورية (الدين، النفس، النسل، العقل، المال) والعمل بحفظها، ثم القيام بالحاجيات التي تتم الضروريات، ثم التسحينيات تأت في المرتبة الثالثة من حيث التكليف والثواب والعقاب. وهذه الكليات الثلاثة قد استقرأت أدلة الشريعة في بيانها وقطعية دلالتها ودوامها وثباتها، حسب الترتيب والإعمال والثواب والعقاب. والله أعلم.</a:t>
            </a:r>
            <a:endParaRPr lang="en-US" sz="2900" dirty="0"/>
          </a:p>
        </p:txBody>
      </p:sp>
      <p:pic>
        <p:nvPicPr>
          <p:cNvPr id="5"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03213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548680"/>
            <a:ext cx="8784976" cy="6309320"/>
          </a:xfrm>
        </p:spPr>
        <p:txBody>
          <a:bodyPr>
            <a:normAutofit/>
          </a:bodyPr>
          <a:lstStyle/>
          <a:p>
            <a:pPr marL="0" indent="0" algn="just">
              <a:buNone/>
            </a:pPr>
            <a:r>
              <a:rPr lang="ar-IQ" sz="3300" dirty="0" smtClean="0"/>
              <a:t>	</a:t>
            </a:r>
            <a:endParaRPr lang="en-US" sz="4500" dirty="0"/>
          </a:p>
        </p:txBody>
      </p:sp>
      <p:sp>
        <p:nvSpPr>
          <p:cNvPr id="2" name="Rounded Rectangle 1"/>
          <p:cNvSpPr/>
          <p:nvPr/>
        </p:nvSpPr>
        <p:spPr>
          <a:xfrm>
            <a:off x="323528" y="260648"/>
            <a:ext cx="8424936" cy="62646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
            <a:r>
              <a:rPr lang="ar-IQ" sz="3200" dirty="0" smtClean="0"/>
              <a:t>	وهذا </a:t>
            </a:r>
            <a:r>
              <a:rPr lang="ar-IQ" sz="3200" dirty="0"/>
              <a:t>المنهج له قواعد عامة يسري فيها بيان مناهج الحياة، وقواعد خاصة تتعلق بها جزئيات الشريعة التي تبين تفاصيل الأمور المكمنة عليها سبل الحياة.</a:t>
            </a:r>
          </a:p>
          <a:p>
            <a:pPr algn="just"/>
            <a:r>
              <a:rPr lang="ar-IQ" sz="3200" dirty="0" smtClean="0"/>
              <a:t>	وهذه </a:t>
            </a:r>
            <a:r>
              <a:rPr lang="ar-IQ" sz="3200" dirty="0"/>
              <a:t>القواعد العامة والخاصة تسمى بمقاصد الشريعة الإسلامية التي بها شرع الشرع وسير النهج.</a:t>
            </a:r>
          </a:p>
          <a:p>
            <a:pPr algn="just"/>
            <a:r>
              <a:rPr lang="ar-IQ" sz="3200" dirty="0" smtClean="0"/>
              <a:t>	فالقواعد </a:t>
            </a:r>
            <a:r>
              <a:rPr lang="ar-IQ" sz="3200" dirty="0"/>
              <a:t>العامة </a:t>
            </a:r>
            <a:r>
              <a:rPr lang="ar-IQ" sz="3200" dirty="0" smtClean="0"/>
              <a:t>–</a:t>
            </a:r>
            <a:r>
              <a:rPr lang="ar-EG" sz="3200" dirty="0" smtClean="0"/>
              <a:t> </a:t>
            </a:r>
            <a:r>
              <a:rPr lang="ar-IQ" sz="3200" dirty="0" smtClean="0"/>
              <a:t>مقاصد </a:t>
            </a:r>
            <a:r>
              <a:rPr lang="ar-IQ" sz="3200" dirty="0"/>
              <a:t>شرعية </a:t>
            </a:r>
            <a:r>
              <a:rPr lang="ar-IQ" sz="3200" dirty="0" smtClean="0"/>
              <a:t>كلية</a:t>
            </a:r>
            <a:r>
              <a:rPr lang="ar-EG" sz="3200" dirty="0" smtClean="0"/>
              <a:t> </a:t>
            </a:r>
            <a:r>
              <a:rPr lang="ar-IQ" sz="3200" dirty="0" smtClean="0"/>
              <a:t>- </a:t>
            </a:r>
            <a:r>
              <a:rPr lang="ar-IQ" sz="3200" dirty="0"/>
              <a:t>وهي الضروريات  والحاجيات والتحسينيات، التي من أجل حفظها وتحقيق مناطها بعث الله رسوله محمد –صلى الله عليه وسلم- وأنزل </a:t>
            </a:r>
            <a:r>
              <a:rPr lang="ar-IQ" sz="3200" dirty="0" smtClean="0"/>
              <a:t>عليه </a:t>
            </a:r>
            <a:r>
              <a:rPr lang="ar-IQ" sz="3200" dirty="0"/>
              <a:t>كتابه -أعظم معجزاته الذي يخاطب عقل الإنسان- وهو القرآن الكريم.</a:t>
            </a:r>
          </a:p>
        </p:txBody>
      </p:sp>
      <p:sp>
        <p:nvSpPr>
          <p:cNvPr id="5" name="Left Arrow 4"/>
          <p:cNvSpPr/>
          <p:nvPr/>
        </p:nvSpPr>
        <p:spPr>
          <a:xfrm>
            <a:off x="7193992" y="290805"/>
            <a:ext cx="1554472"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IQ"/>
          </a:p>
        </p:txBody>
      </p:sp>
      <p:pic>
        <p:nvPicPr>
          <p:cNvPr id="6"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7280" y="5733256"/>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7617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548680"/>
            <a:ext cx="8784976" cy="5468164"/>
          </a:xfrm>
          <a:prstGeom prst="rect">
            <a:avLst/>
          </a:prstGeom>
        </p:spPr>
        <p:txBody>
          <a:bodyPr wrap="square">
            <a:spAutoFit/>
          </a:bodyPr>
          <a:lstStyle/>
          <a:p>
            <a:pPr algn="ctr"/>
            <a:r>
              <a:rPr lang="ar-IQ" sz="8000" baseline="-25000" dirty="0" smtClean="0"/>
              <a:t>المراجع</a:t>
            </a:r>
          </a:p>
          <a:p>
            <a:pPr algn="ctr"/>
            <a:endParaRPr lang="ar-IQ" sz="6000" baseline="-25000" dirty="0" smtClean="0"/>
          </a:p>
          <a:p>
            <a:pPr algn="just"/>
            <a:r>
              <a:rPr lang="ar-SA" sz="4400" baseline="-25000" dirty="0" smtClean="0"/>
              <a:t>ابن </a:t>
            </a:r>
            <a:r>
              <a:rPr lang="ar-SA" sz="4400" baseline="-25000" dirty="0"/>
              <a:t>سِيدَه، أبو الحسن علي بن إسماعيل. </a:t>
            </a:r>
            <a:r>
              <a:rPr lang="ar-SA" sz="4400" b="1" baseline="-25000" dirty="0"/>
              <a:t>المحكم والمحيط الأعظم.</a:t>
            </a:r>
            <a:r>
              <a:rPr lang="ar-SA" sz="4400" baseline="-25000" dirty="0"/>
              <a:t> تحقيق: عبد الحميد هنداوي. (بيروت: دار الكتب العلمية. 2000م). د.ط</a:t>
            </a:r>
            <a:r>
              <a:rPr lang="ar-SA" sz="4400" baseline="-25000" dirty="0" smtClean="0"/>
              <a:t>.</a:t>
            </a:r>
            <a:endParaRPr lang="en-US" sz="4400" baseline="-25000" dirty="0"/>
          </a:p>
          <a:p>
            <a:pPr algn="just"/>
            <a:r>
              <a:rPr lang="ar-SA" sz="4400" baseline="-25000" dirty="0"/>
              <a:t>ابن فارس، أبو الحسين أحمد بن زكريا. </a:t>
            </a:r>
            <a:r>
              <a:rPr lang="ar-SA" sz="4400" b="1" baseline="-25000" dirty="0"/>
              <a:t>معجم مقاييس اللغة</a:t>
            </a:r>
            <a:r>
              <a:rPr lang="ar-SA" sz="4400" baseline="-25000" dirty="0"/>
              <a:t>. تحقيق: عبد السلام محمد هارون. (مصر: دار الفكر. 1979م). </a:t>
            </a:r>
            <a:endParaRPr lang="ar-IQ" sz="4400" baseline="-25000" dirty="0" smtClean="0"/>
          </a:p>
          <a:p>
            <a:pPr algn="just"/>
            <a:r>
              <a:rPr lang="ar-SA" sz="4400" baseline="-25000" dirty="0" smtClean="0"/>
              <a:t>ابن </a:t>
            </a:r>
            <a:r>
              <a:rPr lang="ar-SA" sz="4400" baseline="-25000" dirty="0"/>
              <a:t>عاشور، محمد الطاهر. </a:t>
            </a:r>
            <a:r>
              <a:rPr lang="ar-SA" sz="4400" b="1" baseline="-25000" dirty="0"/>
              <a:t>مقاصد الشريعة الإسلامية.</a:t>
            </a:r>
            <a:r>
              <a:rPr lang="ar-SA" sz="4400" baseline="-25000" dirty="0"/>
              <a:t> تحقيق: محمد الطاهر الميساوي. (الأردن: دار النفائس. 2001م). ط2.</a:t>
            </a:r>
            <a:endParaRPr lang="en-US" sz="4400" baseline="-25000" dirty="0"/>
          </a:p>
          <a:p>
            <a:pPr algn="just"/>
            <a:r>
              <a:rPr lang="ar-SA" sz="4400" baseline="-25000" dirty="0" smtClean="0"/>
              <a:t>أزهر، هشام بن سعيد. </a:t>
            </a:r>
            <a:r>
              <a:rPr lang="ar-SA" sz="4400" b="1" baseline="-25000" dirty="0" smtClean="0"/>
              <a:t>مقاصد الشريعة عند إمام الحرمين وآثارها في التصرفات المالية</a:t>
            </a:r>
            <a:r>
              <a:rPr lang="ar-SA" sz="4400" baseline="-25000" dirty="0" smtClean="0"/>
              <a:t>، (الرياض: مكتبة الرشد ناشرون. 2010م). ط1.</a:t>
            </a:r>
            <a:endParaRPr lang="en-US" sz="4400" baseline="-25000" dirty="0" smtClean="0"/>
          </a:p>
          <a:p>
            <a:pPr algn="just"/>
            <a:endParaRPr lang="en-US" sz="3200" baseline="-25000" dirty="0"/>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62923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548680"/>
            <a:ext cx="8784976" cy="5509200"/>
          </a:xfrm>
          <a:prstGeom prst="rect">
            <a:avLst/>
          </a:prstGeom>
        </p:spPr>
        <p:txBody>
          <a:bodyPr wrap="square">
            <a:spAutoFit/>
          </a:bodyPr>
          <a:lstStyle/>
          <a:p>
            <a:pPr algn="ctr"/>
            <a:r>
              <a:rPr lang="ar-IQ" sz="4400" baseline="-25000" dirty="0" smtClean="0"/>
              <a:t>المراجع</a:t>
            </a:r>
            <a:endParaRPr lang="ar-IQ" sz="4400" baseline="-25000" dirty="0" smtClean="0"/>
          </a:p>
          <a:p>
            <a:pPr algn="just"/>
            <a:r>
              <a:rPr lang="ar-SA" sz="4400" baseline="-25000" dirty="0" smtClean="0"/>
              <a:t>إمام </a:t>
            </a:r>
            <a:r>
              <a:rPr lang="ar-SA" sz="4400" baseline="-25000" dirty="0"/>
              <a:t>الحرمين. </a:t>
            </a:r>
            <a:r>
              <a:rPr lang="ar-SA" sz="4400" b="1" baseline="-25000" dirty="0"/>
              <a:t>البرهان في أصول الفقه</a:t>
            </a:r>
            <a:r>
              <a:rPr lang="ar-IQ" sz="4400" baseline="-25000" dirty="0"/>
              <a:t>. </a:t>
            </a:r>
            <a:r>
              <a:rPr lang="ar-SA" sz="4400" baseline="-25000" dirty="0"/>
              <a:t>تحقيق: عبد العظيم الديب. (بيروت: دار الكتب العلمية. 1997م)</a:t>
            </a:r>
            <a:r>
              <a:rPr lang="ar-IQ" sz="4400" baseline="-25000" dirty="0"/>
              <a:t>.</a:t>
            </a:r>
            <a:r>
              <a:rPr lang="ar-SA" sz="4400" baseline="-25000" dirty="0"/>
              <a:t> ط1</a:t>
            </a:r>
            <a:r>
              <a:rPr lang="ar-IQ" sz="4400" baseline="-25000" dirty="0"/>
              <a:t>.</a:t>
            </a:r>
            <a:endParaRPr lang="en-US" sz="4400" baseline="-25000" dirty="0"/>
          </a:p>
          <a:p>
            <a:pPr algn="just"/>
            <a:r>
              <a:rPr lang="ar-SA" sz="4400" baseline="-25000" dirty="0"/>
              <a:t>إمام الحرمين، </a:t>
            </a:r>
            <a:r>
              <a:rPr lang="ar-SA" sz="4400" b="1" baseline="-25000" dirty="0"/>
              <a:t>نهاية المطلب في دراية المذهب. </a:t>
            </a:r>
            <a:r>
              <a:rPr lang="ar-SA" sz="4400" baseline="-25000" dirty="0"/>
              <a:t>تحقيق:</a:t>
            </a:r>
            <a:r>
              <a:rPr lang="ar-SA" sz="4400" b="1" baseline="-25000" dirty="0"/>
              <a:t> </a:t>
            </a:r>
            <a:r>
              <a:rPr lang="ar-SA" sz="4400" baseline="-25000" dirty="0"/>
              <a:t>عبد العظيم محمود الديب. (جدة: دار المنهاج. 2007م). ط1. </a:t>
            </a:r>
            <a:endParaRPr lang="en-US" sz="4400" baseline="-25000" dirty="0"/>
          </a:p>
          <a:p>
            <a:pPr algn="just"/>
            <a:r>
              <a:rPr lang="ar-SA" sz="4400" baseline="-25000" dirty="0"/>
              <a:t>البدوي، يوسف أحمد محمد. </a:t>
            </a:r>
            <a:r>
              <a:rPr lang="ar-SA" sz="4400" b="1" baseline="-25000" dirty="0"/>
              <a:t>مقاصد الشريعة عند ابن تيمية</a:t>
            </a:r>
            <a:r>
              <a:rPr lang="ar-SA" sz="4400" baseline="-25000" dirty="0"/>
              <a:t>. (الأردن: دار النفائس. 2000م). ط1.   </a:t>
            </a:r>
            <a:endParaRPr lang="en-US" sz="4400" baseline="-25000" dirty="0"/>
          </a:p>
          <a:p>
            <a:pPr algn="just"/>
            <a:r>
              <a:rPr lang="ar-SA" sz="4400" baseline="-25000" dirty="0"/>
              <a:t>الشاطبي، إبراهيم بن موسى. </a:t>
            </a:r>
            <a:r>
              <a:rPr lang="ar-SA" sz="4400" b="1" baseline="-25000" dirty="0"/>
              <a:t>الموافقات في أصول الشريعة</a:t>
            </a:r>
            <a:r>
              <a:rPr lang="ar-SA" sz="4400" baseline="-25000" dirty="0"/>
              <a:t>. تقديم: الشيخ عبدالله دراز. (القاهرة: دار الحديث. 2006م) ب.ط.</a:t>
            </a:r>
            <a:endParaRPr lang="en-US" sz="4400" baseline="-25000" dirty="0"/>
          </a:p>
          <a:p>
            <a:pPr algn="just"/>
            <a:r>
              <a:rPr lang="ar-SA" sz="4400" baseline="-25000" dirty="0"/>
              <a:t>العالم، يوسف حامد.</a:t>
            </a:r>
            <a:r>
              <a:rPr lang="ar-SA" sz="4400" b="1" baseline="-25000" dirty="0"/>
              <a:t> المقاصد العامة للشريعة الإسلامية</a:t>
            </a:r>
            <a:r>
              <a:rPr lang="ar-SA" sz="4400" baseline="-25000" dirty="0"/>
              <a:t>. (الرياض: الدار العالمية للكتاب الإسلامي. 1994م). ط2.</a:t>
            </a:r>
            <a:endParaRPr lang="en-US" sz="4400" baseline="-25000" dirty="0"/>
          </a:p>
          <a:p>
            <a:pPr algn="just"/>
            <a:endParaRPr lang="en-US" sz="4400" baseline="-25000" dirty="0"/>
          </a:p>
        </p:txBody>
      </p:sp>
      <p:pic>
        <p:nvPicPr>
          <p:cNvPr id="3"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11960"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9975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yman\Desktop\666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4797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0" y="5479776"/>
            <a:ext cx="9144000" cy="1077218"/>
          </a:xfrm>
          <a:prstGeom prst="rect">
            <a:avLst/>
          </a:prstGeom>
        </p:spPr>
        <p:txBody>
          <a:bodyPr wrap="square">
            <a:spAutoFit/>
          </a:bodyPr>
          <a:lstStyle/>
          <a:p>
            <a:pPr algn="just"/>
            <a:r>
              <a:rPr lang="ar-IQ" sz="3200" b="1" dirty="0" smtClean="0">
                <a:solidFill>
                  <a:srgbClr val="002060"/>
                </a:solidFill>
              </a:rPr>
              <a:t>والحمد لله رب العالمين والصلاة والسلام على رسوله الأمين وآله وصحبه أجمعين.</a:t>
            </a:r>
            <a:endParaRPr lang="ar-IQ" sz="3200" b="1" dirty="0">
              <a:solidFill>
                <a:srgbClr val="002060"/>
              </a:solidFill>
            </a:endParaRPr>
          </a:p>
        </p:txBody>
      </p:sp>
      <p:pic>
        <p:nvPicPr>
          <p:cNvPr id="4" name="Picture 2" descr="\\10.10.0.2\server1\هيثم\الألوكة.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37043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7999"/>
          </a:xfrm>
        </p:spPr>
        <p:txBody>
          <a:bodyPr/>
          <a:lstStyle/>
          <a:p>
            <a:pPr marL="0" indent="0" algn="just">
              <a:buNone/>
            </a:pPr>
            <a:endParaRPr lang="ar-IQ" b="1" dirty="0" smtClean="0">
              <a:cs typeface="+mj-cs"/>
            </a:endParaRPr>
          </a:p>
          <a:p>
            <a:pPr marL="0" indent="0" algn="just">
              <a:buNone/>
            </a:pPr>
            <a:endParaRPr lang="ar-IQ" b="1" dirty="0" smtClean="0"/>
          </a:p>
          <a:p>
            <a:pPr marL="0" indent="0" algn="just">
              <a:buNone/>
            </a:pPr>
            <a:endParaRPr lang="ar-IQ" b="1" dirty="0">
              <a:cs typeface="+mj-cs"/>
            </a:endParaRPr>
          </a:p>
        </p:txBody>
      </p:sp>
      <p:sp>
        <p:nvSpPr>
          <p:cNvPr id="4" name="Rectangle 3"/>
          <p:cNvSpPr/>
          <p:nvPr/>
        </p:nvSpPr>
        <p:spPr>
          <a:xfrm>
            <a:off x="179512" y="116632"/>
            <a:ext cx="8712968" cy="584775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ar-IQ" sz="3200" dirty="0" smtClean="0"/>
              <a:t>	</a:t>
            </a:r>
            <a:r>
              <a:rPr lang="ar-IQ" sz="3000" dirty="0" smtClean="0"/>
              <a:t>وقبل </a:t>
            </a:r>
            <a:r>
              <a:rPr lang="ar-IQ" sz="3000" dirty="0"/>
              <a:t>أن نلج في بيان الضروريات والحاجيات والتحسينيات والجزئيات المتعلقة بها، علينا بيان مفهوم مقاصد الشريعة في اللغة والاصطلاح حتى يجلو الفكرة </a:t>
            </a:r>
            <a:r>
              <a:rPr lang="ar-IQ" sz="3000" dirty="0" smtClean="0"/>
              <a:t>أكثر.</a:t>
            </a:r>
          </a:p>
          <a:p>
            <a:pPr algn="just"/>
            <a:r>
              <a:rPr lang="ar-IQ" sz="3000" dirty="0"/>
              <a:t>	</a:t>
            </a:r>
            <a:r>
              <a:rPr lang="ar-IQ" sz="3000" b="1" dirty="0" smtClean="0"/>
              <a:t>فالمقاصد </a:t>
            </a:r>
            <a:r>
              <a:rPr lang="ar-IQ" sz="3000" b="1" dirty="0"/>
              <a:t>في اللغة</a:t>
            </a:r>
            <a:r>
              <a:rPr lang="ar-IQ" sz="3000" dirty="0"/>
              <a:t> من القصد وهو: </a:t>
            </a:r>
            <a:r>
              <a:rPr lang="ar-SA" sz="3000" dirty="0"/>
              <a:t>التوجّهُ والأمُّ</a:t>
            </a:r>
            <a:r>
              <a:rPr lang="ar-IQ" sz="3000" dirty="0"/>
              <a:t> يقال قصدت فلانا توجهت إليه وأمَّمْته.  </a:t>
            </a:r>
          </a:p>
          <a:p>
            <a:pPr algn="just"/>
            <a:r>
              <a:rPr lang="ar-IQ" sz="3000" dirty="0" smtClean="0"/>
              <a:t>	</a:t>
            </a:r>
            <a:r>
              <a:rPr lang="ar-IQ" sz="3000" b="1" dirty="0" smtClean="0"/>
              <a:t>والشريعة </a:t>
            </a:r>
            <a:r>
              <a:rPr lang="ar-IQ" sz="3000" b="1" dirty="0"/>
              <a:t>في اللغة</a:t>
            </a:r>
            <a:r>
              <a:rPr lang="ar-IQ" sz="3000" dirty="0"/>
              <a:t> هي النهج والطريقة، فهي ما شرعَه الله لعباده من العقائد والأحكام.</a:t>
            </a:r>
          </a:p>
          <a:p>
            <a:pPr algn="just"/>
            <a:r>
              <a:rPr lang="ar-IQ" sz="3000" dirty="0" smtClean="0"/>
              <a:t>	</a:t>
            </a:r>
            <a:r>
              <a:rPr lang="ar-IQ" sz="3000" b="1" dirty="0" smtClean="0"/>
              <a:t>ومقاصد </a:t>
            </a:r>
            <a:r>
              <a:rPr lang="ar-IQ" sz="3000" b="1" dirty="0"/>
              <a:t>الشريعة</a:t>
            </a:r>
            <a:r>
              <a:rPr lang="ar-IQ" sz="3000" dirty="0"/>
              <a:t> اصطلاحًا: هي «الحكم والغايات التي أرادها الله من أوامره ونواهيه لتحقيق عبوديته وإصلاح حال العباد في الدارين». فقصد الشارع في أوامره ونواهيه تجاه النيس؛ لغرضين: 1. تحقيق عبوديته </a:t>
            </a:r>
            <a:r>
              <a:rPr lang="ar-IQ" sz="3000" dirty="0" smtClean="0"/>
              <a:t>فيهم. </a:t>
            </a:r>
            <a:r>
              <a:rPr lang="ar-IQ" sz="3000" dirty="0"/>
              <a:t>2. أ. إصلاح حالهم في الدنيا بتحصيل الطمأنينة الروحية </a:t>
            </a:r>
            <a:r>
              <a:rPr lang="ar-IQ" sz="3000" dirty="0" smtClean="0"/>
              <a:t>والبدنية </a:t>
            </a:r>
            <a:r>
              <a:rPr lang="ar-IQ" sz="3000" dirty="0"/>
              <a:t>ب. </a:t>
            </a:r>
            <a:r>
              <a:rPr lang="ar-IQ" sz="3000" dirty="0" smtClean="0"/>
              <a:t>وفي الآخرة بنيل </a:t>
            </a:r>
            <a:r>
              <a:rPr lang="ar-IQ" sz="3000" dirty="0"/>
              <a:t>النعيم </a:t>
            </a:r>
            <a:r>
              <a:rPr lang="ar-IQ" sz="3000" dirty="0" smtClean="0"/>
              <a:t>المقيم لهم.</a:t>
            </a:r>
            <a:endParaRPr lang="ar-IQ" sz="3000" dirty="0"/>
          </a:p>
        </p:txBody>
      </p:sp>
      <p:sp>
        <p:nvSpPr>
          <p:cNvPr id="2" name="5-Point Star 1"/>
          <p:cNvSpPr/>
          <p:nvPr/>
        </p:nvSpPr>
        <p:spPr>
          <a:xfrm>
            <a:off x="0" y="6237312"/>
            <a:ext cx="4499992" cy="637075"/>
          </a:xfrm>
          <a:prstGeom prst="star5">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IQ"/>
          </a:p>
        </p:txBody>
      </p:sp>
      <p:pic>
        <p:nvPicPr>
          <p:cNvPr id="5"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4012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7999"/>
          </a:xfrm>
        </p:spPr>
        <p:txBody>
          <a:bodyPr/>
          <a:lstStyle/>
          <a:p>
            <a:pPr marL="0" indent="0" algn="just">
              <a:buNone/>
            </a:pPr>
            <a:endParaRPr lang="ar-IQ" b="1" dirty="0" smtClean="0">
              <a:cs typeface="+mj-cs"/>
            </a:endParaRPr>
          </a:p>
          <a:p>
            <a:pPr marL="0" indent="0" algn="just">
              <a:buNone/>
            </a:pPr>
            <a:endParaRPr lang="ar-IQ" b="1" dirty="0" smtClean="0"/>
          </a:p>
          <a:p>
            <a:pPr marL="0" indent="0" algn="just">
              <a:buNone/>
            </a:pPr>
            <a:endParaRPr lang="ar-IQ" b="1" dirty="0">
              <a:cs typeface="+mj-cs"/>
            </a:endParaRPr>
          </a:p>
        </p:txBody>
      </p:sp>
      <p:sp>
        <p:nvSpPr>
          <p:cNvPr id="5" name="Oval 4"/>
          <p:cNvSpPr/>
          <p:nvPr/>
        </p:nvSpPr>
        <p:spPr>
          <a:xfrm>
            <a:off x="0" y="0"/>
            <a:ext cx="9144000" cy="685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just"/>
            <a:r>
              <a:rPr lang="ar-IQ" sz="3200" dirty="0" smtClean="0"/>
              <a:t>	المقاصد العامة الكلية:</a:t>
            </a:r>
          </a:p>
          <a:p>
            <a:pPr marL="514350" indent="-514350" algn="just">
              <a:buAutoNum type="arabicPeriod"/>
            </a:pPr>
            <a:r>
              <a:rPr lang="ar-IQ" sz="3200" dirty="0" smtClean="0"/>
              <a:t>الضروريات هي: الأمور التي لا بد منها في قيام مصالح الدنيا والدين؛ بحيث إذا فقدت أدت إلى فساد وتهارج وفوت حياة في الدنيا، وفي الآخرة الخسران المبين.</a:t>
            </a:r>
          </a:p>
          <a:p>
            <a:pPr algn="just"/>
            <a:endParaRPr lang="ar-IQ" sz="3200" dirty="0" smtClean="0"/>
          </a:p>
          <a:p>
            <a:pPr algn="just"/>
            <a:r>
              <a:rPr lang="ar-IQ" sz="3200" dirty="0" smtClean="0"/>
              <a:t>     وأقسامها خمسة: </a:t>
            </a:r>
            <a:endParaRPr lang="ar-IQ" dirty="0"/>
          </a:p>
        </p:txBody>
      </p:sp>
      <p:pic>
        <p:nvPicPr>
          <p:cNvPr id="4"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87274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400"/>
            <a:ext cx="8229600" cy="972328"/>
          </a:xfrm>
        </p:spPr>
        <p:txBody>
          <a:bodyPr/>
          <a:lstStyle/>
          <a:p>
            <a:r>
              <a:rPr lang="ar-IQ" b="1" dirty="0"/>
              <a:t>مقاصد الشريعة </a:t>
            </a:r>
            <a:r>
              <a:rPr lang="ar-IQ" b="1" dirty="0" smtClean="0"/>
              <a:t>العامة، الكليات الثلاث</a:t>
            </a:r>
            <a:endParaRPr lang="ar-IQ"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2482969"/>
              </p:ext>
            </p:extLst>
          </p:nvPr>
        </p:nvGraphicFramePr>
        <p:xfrm>
          <a:off x="0" y="980728"/>
          <a:ext cx="9144000"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10.10.0.2\server1\هيثم\الألوكة.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9090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26170"/>
          </a:xfrm>
        </p:spPr>
        <p:txBody>
          <a:bodyPr>
            <a:noAutofit/>
          </a:bodyPr>
          <a:lstStyle/>
          <a:p>
            <a:r>
              <a:rPr lang="ar-IQ" sz="4000" b="1" dirty="0" smtClean="0"/>
              <a:t>1. الضروريات الخمس</a:t>
            </a:r>
            <a:endParaRPr lang="ar-IQ" sz="4000"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18004626"/>
              </p:ext>
            </p:extLst>
          </p:nvPr>
        </p:nvGraphicFramePr>
        <p:xfrm>
          <a:off x="375480" y="1711349"/>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own Arrow 5"/>
          <p:cNvSpPr/>
          <p:nvPr/>
        </p:nvSpPr>
        <p:spPr>
          <a:xfrm>
            <a:off x="3995936" y="1370472"/>
            <a:ext cx="988688" cy="834392"/>
          </a:xfrm>
          <a:prstGeom prst="downArrow">
            <a:avLst/>
          </a:prstGeom>
        </p:spPr>
        <p:style>
          <a:lnRef idx="0">
            <a:schemeClr val="dk1"/>
          </a:lnRef>
          <a:fillRef idx="3">
            <a:schemeClr val="dk1"/>
          </a:fillRef>
          <a:effectRef idx="3">
            <a:schemeClr val="dk1"/>
          </a:effectRef>
          <a:fontRef idx="minor">
            <a:schemeClr val="lt1"/>
          </a:fontRef>
        </p:style>
        <p:txBody>
          <a:bodyPr rtlCol="1" anchor="ctr"/>
          <a:lstStyle/>
          <a:p>
            <a:pPr algn="ctr"/>
            <a:endParaRPr lang="ar-IQ"/>
          </a:p>
        </p:txBody>
      </p:sp>
      <p:pic>
        <p:nvPicPr>
          <p:cNvPr id="7" name="Picture 2" descr="\\10.10.0.2\server1\هيثم\الألوكة.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9952" y="594928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8482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2"/>
          <p:cNvSpPr/>
          <p:nvPr/>
        </p:nvSpPr>
        <p:spPr>
          <a:xfrm>
            <a:off x="0" y="0"/>
            <a:ext cx="9144000" cy="6858000"/>
          </a:xfrm>
          <a:prstGeom prst="round2DiagRect">
            <a:avLst/>
          </a:prstGeom>
        </p:spPr>
        <p:style>
          <a:lnRef idx="1">
            <a:schemeClr val="accent5"/>
          </a:lnRef>
          <a:fillRef idx="2">
            <a:schemeClr val="accent5"/>
          </a:fillRef>
          <a:effectRef idx="1">
            <a:schemeClr val="accent5"/>
          </a:effectRef>
          <a:fontRef idx="minor">
            <a:schemeClr val="dk1"/>
          </a:fontRef>
        </p:style>
        <p:txBody>
          <a:bodyPr rtlCol="1" anchor="ctr"/>
          <a:lstStyle/>
          <a:p>
            <a:pPr algn="just"/>
            <a:r>
              <a:rPr lang="ar-IQ" sz="3200" dirty="0"/>
              <a:t>والمقصود بحفظ هذه </a:t>
            </a:r>
            <a:r>
              <a:rPr lang="ar-IQ" sz="3200" dirty="0" smtClean="0"/>
              <a:t>الضروريات؛ حفظ ما حصل وتحقق منها وطلب ما لم يحصل منها وحفظها، كما عبر عنها إمام الحرمين عبد الملك الجويني 478هـ، وعبر عنها الإمام الشاطبي 790هـ بحفظها </a:t>
            </a:r>
            <a:r>
              <a:rPr lang="ar-IQ" sz="3200" dirty="0"/>
              <a:t>من جانب الوجود ومن جانب </a:t>
            </a:r>
            <a:r>
              <a:rPr lang="ar-IQ" sz="3200" dirty="0" smtClean="0"/>
              <a:t>العدم.</a:t>
            </a:r>
            <a:endParaRPr lang="ar-IQ" sz="3600" dirty="0" smtClean="0"/>
          </a:p>
          <a:p>
            <a:pPr algn="just"/>
            <a:r>
              <a:rPr lang="ar-IQ" sz="3200" dirty="0" smtClean="0"/>
              <a:t>1. فمن </a:t>
            </a:r>
            <a:r>
              <a:rPr lang="ar-IQ" sz="3200" dirty="0"/>
              <a:t>جانب </a:t>
            </a:r>
            <a:r>
              <a:rPr lang="ar-IQ" sz="3200" dirty="0" smtClean="0"/>
              <a:t>الوجود: </a:t>
            </a:r>
            <a:r>
              <a:rPr lang="ar-IQ" sz="3200" dirty="0"/>
              <a:t>يكون بتشريع ما </a:t>
            </a:r>
            <a:r>
              <a:rPr lang="ar-IQ" sz="3200" dirty="0" smtClean="0"/>
              <a:t>يثبت المؤصل منها، </a:t>
            </a:r>
            <a:r>
              <a:rPr lang="ar-IQ" sz="3200" dirty="0"/>
              <a:t>ويقرر أركانها، ويزيدها </a:t>
            </a:r>
            <a:r>
              <a:rPr lang="ar-IQ" sz="3200" dirty="0" smtClean="0"/>
              <a:t>ترسيخًا وثباتًا </a:t>
            </a:r>
            <a:r>
              <a:rPr lang="ar-IQ" sz="3200" dirty="0"/>
              <a:t>في قلوب الناس، وفي تصرفاتهم، وفي </a:t>
            </a:r>
            <a:r>
              <a:rPr lang="ar-IQ" sz="3200" dirty="0" smtClean="0"/>
              <a:t>سلوكهم.</a:t>
            </a:r>
          </a:p>
          <a:p>
            <a:pPr algn="just"/>
            <a:r>
              <a:rPr lang="ar-IQ" sz="3200" dirty="0" smtClean="0"/>
              <a:t>2. وأما </a:t>
            </a:r>
            <a:r>
              <a:rPr lang="ar-IQ" sz="3200" dirty="0"/>
              <a:t>حفظها من جانب العدم؛ فيكون بمنع ما يطرأ عليها من </a:t>
            </a:r>
            <a:r>
              <a:rPr lang="ar-IQ" sz="3200" dirty="0" smtClean="0"/>
              <a:t>الخلل والضعف، وذلك بوضع </a:t>
            </a:r>
            <a:r>
              <a:rPr lang="ar-IQ" sz="3200" dirty="0"/>
              <a:t>الحدود </a:t>
            </a:r>
            <a:r>
              <a:rPr lang="ar-IQ" sz="3200" dirty="0" smtClean="0"/>
              <a:t>والعقوبات </a:t>
            </a:r>
            <a:r>
              <a:rPr lang="ar-IQ" sz="3200" dirty="0"/>
              <a:t>على من يتعدى </a:t>
            </a:r>
            <a:r>
              <a:rPr lang="ar-IQ" sz="3200" dirty="0" smtClean="0"/>
              <a:t>عليها، واكتساب ما يقويها ويثبتها، بالدعوة والجهاد في سبيل الله. </a:t>
            </a:r>
            <a:endParaRPr lang="en-US" sz="2800" dirty="0"/>
          </a:p>
        </p:txBody>
      </p:sp>
      <p:pic>
        <p:nvPicPr>
          <p:cNvPr id="4" name="Picture 2" descr="\\10.10.0.2\server1\هيثم\الألوكة.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0857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6309320"/>
          </a:xfrm>
        </p:spPr>
        <p:txBody>
          <a:bodyPr/>
          <a:lstStyle/>
          <a:p>
            <a:pPr marL="0" indent="0">
              <a:buNone/>
            </a:pPr>
            <a:endParaRPr lang="ar-IQ" dirty="0"/>
          </a:p>
        </p:txBody>
      </p:sp>
      <p:pic>
        <p:nvPicPr>
          <p:cNvPr id="3074" name="Picture 2" descr="C:\Users\Ayman\Desktop\752alsh3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10.10.0.2\server1\هيثم\الألوكة.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9328" y="6014640"/>
            <a:ext cx="798736" cy="798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4749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2320</TotalTime>
  <Words>1638</Words>
  <Application>Microsoft Office PowerPoint</Application>
  <PresentationFormat>عرض على الشاشة (3:4)‏</PresentationFormat>
  <Paragraphs>88</Paragraphs>
  <Slides>32</Slides>
  <Notes>0</Notes>
  <HiddenSlides>0</HiddenSlides>
  <MMClips>0</MMClips>
  <ScaleCrop>false</ScaleCrop>
  <HeadingPairs>
    <vt:vector size="4" baseType="variant">
      <vt:variant>
        <vt:lpstr>نسق</vt:lpstr>
      </vt:variant>
      <vt:variant>
        <vt:i4>1</vt:i4>
      </vt:variant>
      <vt:variant>
        <vt:lpstr>عناوين الشرائح</vt:lpstr>
      </vt:variant>
      <vt:variant>
        <vt:i4>32</vt:i4>
      </vt:variant>
    </vt:vector>
  </HeadingPairs>
  <TitlesOfParts>
    <vt:vector size="33" baseType="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مقاصد الشريعة العامة، الكليات الثلاث</vt:lpstr>
      <vt:lpstr>1. الضروريات الخمس</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استخدام البوربوينت</dc:title>
  <dc:creator>Ayman</dc:creator>
  <cp:lastModifiedBy>walid kotb</cp:lastModifiedBy>
  <cp:revision>197</cp:revision>
  <dcterms:created xsi:type="dcterms:W3CDTF">2013-12-19T13:46:15Z</dcterms:created>
  <dcterms:modified xsi:type="dcterms:W3CDTF">2014-07-09T08:54:12Z</dcterms:modified>
</cp:coreProperties>
</file>